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29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Вступление ведущего. Проект — не отдельное мероприятие ради отчёта, а способ прожить ценности в делах детей. К концу встречи у каждой мини-группы будут готовые план-схемы ближайшего СП и дело на межпроектную неделю.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Кратко проговорить цель и формат «конструктор»: работаем руками, на выходе — готовые материалы для ближайшего СП.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Показать общий маршрут: шаги 1–3 — настрой и понимание (15 мин), 4–9 — практика (55 мин), 10–12 — среда, семья и сборка (20 мин). Используются все 7 раздаточных листов. Рассказ ближайшего СП ведущий загружает заранее. Тайминг рассчитан на 4 мини-группы.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Проговорить статус спокойно и точно. Серия СП рекомендована Положением о проекте; воспитатель отражает работу в КТП. По федеральному перечню (приказ № 779) воспитатель готовит журнал посещаемости и КТП; регион по согласованию с Минпросвещения может утвердить дополнительный перечень. Сам проект новых обязательных документов не вводит. 5 минут.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минут. Педагоги пишут ответы на стикерах и крепят на доску. Вывод: проект нельзя свести к стенду, символике, празднику и отчёту.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Ядро — официальная серия СП в подготовительных группах. Конструктор треков — авторская модель этого комплекта, а не требование оператора: то, как ценности продолжают жить между СП, в старших группах, летом, в работе специалистов и семьи. Шаг 3 (слайды 6–7) — 5 минут. На шаг 2 отводятся отдельные 5 минут; шаги 1–3 вместе занимают 15 минут.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Герои рассказов — Орлята-четвероклассники; каждый символизирует трек программы «Орлята России» (по материалам события-знакомства). Ссылка на героя помогает ребёнку: «Ты сейчас как Матвей — заботишься о птицах».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7 минут. Ведущий заранее распечатывает пять карточек рабочих шагов (по одной на день) и раздаёт их мини-группам вперемешку; группы раскладывают карточки и заполняют раздаточный лист 1. Затем — сверка с типовым ритмом; точные даты СП — по плану-графику оператора. Подчеркнуть: в понедельник педагог предлагает доступную активность в группе детям, которым она нужна, без сравнения участия семей.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Работа 20 минут по рассказу ближайшего СП. Каждая мини-группа: 1) отвечает на вопрос «Как бы мы поступили на месте Орлят?»; 2) раскладывает идеи в линейную план-схему; 3) переносит шаги в «Паутинку» по центрам активности. Раздаточные листы 2 и 3; лист 3 — табличная учебная адаптация «Паутинки», с детьми схему рисуют в привычной для группы форме.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10 минут, раздаточный лист 4. Мини-группа выбирает ведущий трек ближайшего СП и по «Банку семи треков» заполняет пять решений. Подсказка: не «беседа о природе», а «дети выбирают объект заботы и договариваются, как за ним ухаживать».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минут. Выступают не более 4 мини-групп по 1 минуте: план-схема и дело межпроектной недели; при большем числе групп остальные решения обсуждаются внутри групп. Слушатели отвечают на три вопроса.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8 минут. Используем действующую форму КТП ДОО — отдельный документ не нужен. Каждая группа записывает ближайший СП и одно дело межпроектной недели.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минут. Красная карточка — формально, зелёная — есть смысл (карточки ведущий готовит заранее; можно заменить жестом). Фильтр: что делает ребёнок, какую ценность проживает, какой результат виден. Затем каждая мини-группа заполняет одну строку раздаточного листа 5 «Было — стало».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минут. Отдельный «уголок Орлят» не нужен. К ближайшему СП подберите три элемента, с которыми дети действуют сами.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минут. Семейные активности СП — на выбор, на выходные, добровольно. В понедельник педагог предлагает доступную активность в группе детям, которым она нужна, без сравнения участия семей. Придумайте к своему СП вариант на 5 минут и проверьте его по листу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10 минут. Мини-группы переносят готовые наработки в краткий паспорт трека (раздаточный лист 6) — это учебная сборка; после семинара паспорт используется по желанию. Затем каждый педагог заполняет раздаточный лист 7 «Беру в работу».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Зафиксировать решение. Финальная мысль: проект встраивается в жизнь группы, а не добавляется сверху.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746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607040" y="4297680"/>
            <a:ext cx="3108960" cy="3108960"/>
          </a:xfrm>
          <a:prstGeom prst="ellipse">
            <a:avLst/>
          </a:prstGeom>
          <a:solidFill>
            <a:srgbClr val="2746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57200"/>
            <a:ext cx="777240" cy="777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3040" y="502920"/>
            <a:ext cx="6858000" cy="7772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АНО «Научно-образовательный центр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педагогических проектов»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371600"/>
            <a:ext cx="4206240" cy="457200"/>
          </a:xfrm>
          <a:prstGeom prst="round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389888"/>
            <a:ext cx="4023360" cy="420624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СЕМИНАР-ПРАКТИКУМ ДЛЯ ПЕДАГОГОВ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103120"/>
            <a:ext cx="1051560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4800" b="1" i="0">
                <a:solidFill>
                  <a:srgbClr val="FFFFFF"/>
                </a:solidFill>
                <a:latin typeface="Calibri"/>
              </a:rPr>
              <a:t>«Орлята-дошколята»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200400"/>
            <a:ext cx="1005840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200" b="0" i="1">
                <a:solidFill>
                  <a:srgbClr val="D9E2F3"/>
                </a:solidFill>
                <a:latin typeface="Calibri"/>
              </a:rPr>
              <a:t>Событийный проект в нашей группе и семь треков в повседневной жизни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212080"/>
            <a:ext cx="100584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9E2F3"/>
                </a:solidFill>
                <a:latin typeface="Calibri"/>
              </a:rPr>
              <a:t>90 минут   ·   семинар-практикум с элементами деловой игры   ·   2026/2027 учебный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1463040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О ВСТРЕЧЕ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Цель и формат семинара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554480"/>
            <a:ext cx="73152" cy="1828800"/>
          </a:xfrm>
          <a:prstGeom prst="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64207"/>
            <a:ext cx="51206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F3864"/>
                </a:solidFill>
                <a:latin typeface="Calibri"/>
              </a:rPr>
              <a:t>Цель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57400"/>
            <a:ext cx="512064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Научиться проводить событийный проект по материалам оператора и продолжать его в повседневной жизни группы без лишней нагрузки.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155448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554480"/>
            <a:ext cx="73152" cy="1828800"/>
          </a:xfrm>
          <a:prstGeom prst="rect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664207"/>
            <a:ext cx="51206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F3864"/>
                </a:solidFill>
                <a:latin typeface="Calibri"/>
              </a:rPr>
              <a:t>Участники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57400"/>
            <a:ext cx="512064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Воспитатели подготовительных и старших групп, специалисты, старший воспитатель.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65760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3657600"/>
            <a:ext cx="73152" cy="1828800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1520" y="3767328"/>
            <a:ext cx="51206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F3864"/>
                </a:solidFill>
                <a:latin typeface="Calibri"/>
              </a:rPr>
              <a:t>Формат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160520"/>
            <a:ext cx="512064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Семинар-практикум с элементами деловой игры. 90 минут.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0" y="3657600"/>
            <a:ext cx="539496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3657600"/>
            <a:ext cx="73152" cy="1828800"/>
          </a:xfrm>
          <a:prstGeom prst="rect">
            <a:avLst/>
          </a:prstGeom>
          <a:solidFill>
            <a:srgbClr val="7A4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767328"/>
            <a:ext cx="51206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F3864"/>
                </a:solidFill>
                <a:latin typeface="Calibri"/>
              </a:rPr>
              <a:t>Результат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4160520"/>
            <a:ext cx="512064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Линейная план-схема и «Паутинка» ближайшего СП; дело на межпроектную неделю; строка КТП; паспорт трека.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1965960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МАРШРУТ ВСТРЕЧИ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12 шагов семинара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85800" y="178308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19" y="1645920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Настрой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1554480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4434840" y="178308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3484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59" y="1645920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Разогрев «Проект — это не…»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1554480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183879" y="178308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83879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799" y="1645920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Два слоя проекта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39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85800" y="2834639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285292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19" y="269747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Игра «Собери неделю СП»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97679" y="2606039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4434840" y="2834639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434840" y="285292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37759" y="269747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Копилка идей и план-схемы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2606039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183879" y="2834639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83879" y="285292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799" y="269747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Межпроектная неделя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3657600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85800" y="388620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85800" y="390448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88719" y="374903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Педагогический питч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97679" y="3657600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4434840" y="388620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434840" y="390448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37759" y="374903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Как вписать СП в КТП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46719" y="3657600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8183879" y="388620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183879" y="390448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86799" y="374903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Формальность или смысл?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4709159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685800" y="4937759"/>
            <a:ext cx="384048" cy="384048"/>
          </a:xfrm>
          <a:prstGeom prst="ellipse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85800" y="495604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88719" y="480059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Среда, которая работает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297679" y="4709159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4434840" y="4937759"/>
            <a:ext cx="384048" cy="384048"/>
          </a:xfrm>
          <a:prstGeom prst="ellipse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4434840" y="495604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37759" y="480059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Посильное участие семьи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046719" y="4709159"/>
            <a:ext cx="3566160" cy="86868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8183879" y="4937759"/>
            <a:ext cx="384048" cy="384048"/>
          </a:xfrm>
          <a:prstGeom prst="ellipse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8183879" y="495604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686799" y="4800599"/>
            <a:ext cx="2834640" cy="7315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Паспорт трека и «Беру в работу»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1965960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1 · НАСТРОЙ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Проект — это инструмент, а не новая отчётность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5760720" cy="3931920"/>
          </a:xfrm>
          <a:prstGeom prst="roundRect">
            <a:avLst/>
          </a:prstGeom>
          <a:solidFill>
            <a:srgbClr val="FBF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530352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D2691E"/>
                </a:solidFill>
                <a:latin typeface="Calibri"/>
              </a:rPr>
              <a:t>Главная мысль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5303520" cy="3200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22222"/>
                </a:solidFill>
                <a:latin typeface="Calibri"/>
              </a:rPr>
              <a:t>• Проект не добавляет семь новых мероприятий.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22222"/>
                </a:solidFill>
                <a:latin typeface="Calibri"/>
              </a:rPr>
              <a:t>• Ценности треков уже есть в жизни группы: дружба, познание, здоровье, мастерство, доброта, природа, память.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22222"/>
                </a:solidFill>
                <a:latin typeface="Calibri"/>
              </a:rPr>
              <a:t>• Наша задача — дать ребёнку прожить их в собственных делах.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1554480"/>
            <a:ext cx="5029200" cy="3931920"/>
          </a:xfrm>
          <a:prstGeom prst="round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0" y="1691640"/>
            <a:ext cx="4572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Что важно знать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2148840"/>
            <a:ext cx="4572000" cy="32918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9E2F3"/>
                </a:solidFill>
                <a:latin typeface="Calibri"/>
              </a:rPr>
              <a:t>• Оператор проекта — ФГБУ «Росдетцентр»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9E2F3"/>
                </a:solidFill>
                <a:latin typeface="Calibri"/>
              </a:rPr>
              <a:t>• Форма в ДОО — серия из 18 событийных проектов (СП)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9E2F3"/>
                </a:solidFill>
                <a:latin typeface="Calibri"/>
              </a:rPr>
              <a:t>• Серия СП рекомендована ДОО (п. 1.13 Положения)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9E2F3"/>
                </a:solidFill>
                <a:latin typeface="Calibri"/>
              </a:rPr>
              <a:t>• Регистрации участников нет (п. 3.3)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9E2F3"/>
                </a:solidFill>
                <a:latin typeface="Calibri"/>
              </a:rPr>
              <a:t>• Работа отражается в КТП; проект новых обязательных документов не вводит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066543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2 · РАЗОГРЕВ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Упражнение «Проект — это не…»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554480"/>
            <a:ext cx="109728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 i="1">
                <a:solidFill>
                  <a:srgbClr val="1F3864"/>
                </a:solidFill>
                <a:latin typeface="Calibri"/>
              </a:rPr>
              <a:t>На стикере продолжите фразу: «Проект „Орлята-дошколята“ — это не…»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286000"/>
            <a:ext cx="2606040" cy="548640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22860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D2691E"/>
                </a:solidFill>
                <a:latin typeface="Calibri"/>
              </a:rPr>
              <a:t>не стенд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37560" y="2286000"/>
            <a:ext cx="2606040" cy="548640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383280" y="22860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D2691E"/>
                </a:solidFill>
                <a:latin typeface="Calibri"/>
              </a:rPr>
              <a:t>не эмблемы и галстуки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2286000"/>
            <a:ext cx="2606040" cy="548640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72200" y="22860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D2691E"/>
                </a:solidFill>
                <a:latin typeface="Calibri"/>
              </a:rPr>
              <a:t>не посвящение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2286000"/>
            <a:ext cx="2606040" cy="548640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961120" y="22860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D2691E"/>
                </a:solidFill>
                <a:latin typeface="Calibri"/>
              </a:rPr>
              <a:t>не отчёт с фотографиями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291840"/>
            <a:ext cx="11064240" cy="2103120"/>
          </a:xfrm>
          <a:prstGeom prst="roundRect">
            <a:avLst/>
          </a:prstGeom>
          <a:solidFill>
            <a:srgbClr val="FBF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3429000"/>
            <a:ext cx="10515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3E8E41"/>
                </a:solidFill>
                <a:latin typeface="Calibri"/>
              </a:rPr>
              <a:t>Вывод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840480"/>
            <a:ext cx="105156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222222"/>
                </a:solidFill>
                <a:latin typeface="Calibri"/>
              </a:rPr>
              <a:t>Для дошкольника важны не лозунги, а понятные действия: договориться, выбрать дело, помочь, исследовать, создать, позаботиться, представить результат другим. Перевести проект на уровень детских дел — главная задача педагога.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569464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3 · КЛЮЧЕВАЯ ИДЕЯ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Два слоя проекта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5394960" cy="2743200"/>
          </a:xfrm>
          <a:prstGeom prst="rect">
            <a:avLst/>
          </a:prstGeom>
          <a:solidFill>
            <a:srgbClr val="FBF6EE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554480"/>
            <a:ext cx="73152" cy="2743200"/>
          </a:xfrm>
          <a:prstGeom prst="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64207"/>
            <a:ext cx="51206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1F3864"/>
                </a:solidFill>
                <a:latin typeface="Calibri"/>
              </a:rPr>
              <a:t>Ядро — серия СП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57400"/>
            <a:ext cx="51206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18 событийных проектов, один раз в две недели, сентябрь — май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Подготовительные группы, дети 6–7 лет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Материалы — на сайте оператора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1554480"/>
            <a:ext cx="5394960" cy="2743200"/>
          </a:xfrm>
          <a:prstGeom prst="rect">
            <a:avLst/>
          </a:prstGeom>
          <a:solidFill>
            <a:srgbClr val="E7F2E8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554480"/>
            <a:ext cx="73152" cy="2743200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664207"/>
            <a:ext cx="51206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 i="0">
                <a:solidFill>
                  <a:srgbClr val="1F3864"/>
                </a:solidFill>
                <a:latin typeface="Calibri"/>
              </a:rPr>
              <a:t>Второй слой — семь треков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057400"/>
            <a:ext cx="51206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Ценности треков в поручениях, прогулках, играх, наблюдениях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Межпроектные недели, старшие группы, лето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Авторская модель комплекта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572000"/>
            <a:ext cx="11064240" cy="731520"/>
          </a:xfrm>
          <a:prstGeom prst="round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4617720"/>
            <a:ext cx="1060704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Трек — это ценность и направление, а не папка и не месяц. Событийный проект — форма, через которую ребёнок её проживает.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1463040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ОРИЕНТИР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Семь треков и герои рассказов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2606040" cy="16916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31520" y="1783080"/>
            <a:ext cx="320040" cy="32004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691639"/>
            <a:ext cx="1920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Орлёнок-Лидер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286000"/>
            <a:ext cx="2286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C9A227"/>
                </a:solidFill>
                <a:latin typeface="Calibri"/>
              </a:rPr>
              <a:t>Герой: Аня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06039"/>
            <a:ext cx="22860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5A5A"/>
                </a:solidFill>
                <a:latin typeface="Calibri"/>
              </a:rPr>
              <a:t>договаривается, ведёт команду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37560" y="1554480"/>
            <a:ext cx="2606040" cy="16916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3520440" y="1783080"/>
            <a:ext cx="320040" cy="320040"/>
          </a:xfrm>
          <a:prstGeom prst="ellipse">
            <a:avLst/>
          </a:prstGeom>
          <a:solidFill>
            <a:srgbClr val="B0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931920" y="1691639"/>
            <a:ext cx="1920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Орлёнок-Эрудит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286000"/>
            <a:ext cx="2286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B03A2E"/>
                </a:solidFill>
                <a:latin typeface="Calibri"/>
              </a:rPr>
              <a:t>Герой: Витя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2606039"/>
            <a:ext cx="22860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5A5A"/>
                </a:solidFill>
                <a:latin typeface="Calibri"/>
              </a:rPr>
              <a:t>спрашивает, проверяет, открывает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79" y="1554480"/>
            <a:ext cx="2606040" cy="16916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09359" y="1783080"/>
            <a:ext cx="320040" cy="320040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720840" y="1691639"/>
            <a:ext cx="1920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Орлёнок-Спортсмен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59" y="2286000"/>
            <a:ext cx="2286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D2691E"/>
                </a:solidFill>
                <a:latin typeface="Calibri"/>
              </a:rPr>
              <a:t>Герой: Эркин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59" y="2606039"/>
            <a:ext cx="22860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5A5A"/>
                </a:solidFill>
                <a:latin typeface="Calibri"/>
              </a:rPr>
              <a:t>двигается, играет честно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15399" y="1554480"/>
            <a:ext cx="2606040" cy="16916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098279" y="1783080"/>
            <a:ext cx="320040" cy="320040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509759" y="1691639"/>
            <a:ext cx="1920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Орлёнок-Мастер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98279" y="2286000"/>
            <a:ext cx="2286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2E5496"/>
                </a:solidFill>
                <a:latin typeface="Calibri"/>
              </a:rPr>
              <a:t>Герой: Есения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98279" y="2606039"/>
            <a:ext cx="22860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5A5A"/>
                </a:solidFill>
                <a:latin typeface="Calibri"/>
              </a:rPr>
              <a:t>создаёт полезное и красивое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3474720"/>
            <a:ext cx="2606040" cy="16916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731520" y="3703320"/>
            <a:ext cx="320040" cy="320040"/>
          </a:xfrm>
          <a:prstGeom prst="ellipse">
            <a:avLst/>
          </a:prstGeom>
          <a:solidFill>
            <a:srgbClr val="7A4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143000" y="3611879"/>
            <a:ext cx="1920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Орлёнок-Доброволец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206240"/>
            <a:ext cx="2286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7A4FB5"/>
                </a:solidFill>
                <a:latin typeface="Calibri"/>
              </a:rPr>
              <a:t>Герой: Тимур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526279"/>
            <a:ext cx="22860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5A5A"/>
                </a:solidFill>
                <a:latin typeface="Calibri"/>
              </a:rPr>
              <a:t>замечает и помогает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337560" y="3474720"/>
            <a:ext cx="2606040" cy="16916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3520440" y="3703320"/>
            <a:ext cx="320040" cy="320040"/>
          </a:xfrm>
          <a:prstGeom prst="ellipse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931920" y="3611879"/>
            <a:ext cx="1920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Орлёнок-Эколог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20440" y="4206240"/>
            <a:ext cx="2286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3E8E41"/>
                </a:solidFill>
                <a:latin typeface="Calibri"/>
              </a:rPr>
              <a:t>Герой: Матвей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20440" y="4526279"/>
            <a:ext cx="22860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5A5A"/>
                </a:solidFill>
                <a:latin typeface="Calibri"/>
              </a:rPr>
              <a:t>заботится о природе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26479" y="3474720"/>
            <a:ext cx="2606040" cy="169164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309359" y="3703320"/>
            <a:ext cx="320040" cy="320040"/>
          </a:xfrm>
          <a:prstGeom prst="ellipse">
            <a:avLst/>
          </a:prstGeom>
          <a:solidFill>
            <a:srgbClr val="4A5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720840" y="3611879"/>
            <a:ext cx="1920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F3864"/>
                </a:solidFill>
                <a:latin typeface="Calibri"/>
              </a:rPr>
              <a:t>Орлёнок-Хранитель исторической памяти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09359" y="4206240"/>
            <a:ext cx="2286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4A5A8A"/>
                </a:solidFill>
                <a:latin typeface="Calibri"/>
              </a:rPr>
              <a:t>Герой: Сабина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9359" y="4526279"/>
            <a:ext cx="22860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5A5A"/>
                </a:solidFill>
                <a:latin typeface="Calibri"/>
              </a:rPr>
              <a:t>бережёт память семьи и страны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468880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4 · ДЕЛОВАЯ ИГРА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Собери неделю событийного проекта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2103120" cy="27432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85800" y="178308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6000"/>
            <a:ext cx="18288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Среда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83464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libri"/>
              </a:rPr>
              <a:t>Чтение рассказа, обсуждение, «копилка идей», план-схемы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88920" y="1645920"/>
            <a:ext cx="2103120" cy="27432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926080" y="178308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2608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2286000"/>
            <a:ext cx="18288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Четверг — пятница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80" y="283464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libri"/>
              </a:rPr>
              <a:t>Дела в режимных моментах; родителям — материалы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1645920"/>
            <a:ext cx="2103120" cy="27432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5166360" y="178308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16636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6360" y="2286000"/>
            <a:ext cx="18288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Суббота — воскресенье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6360" y="283464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libri"/>
              </a:rPr>
              <a:t>Семейные активности по выбору семьи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69480" y="1645920"/>
            <a:ext cx="2103120" cy="27432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406640" y="178308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40664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286000"/>
            <a:ext cx="18288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Понедельник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06640" y="283464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libri"/>
              </a:rPr>
              <a:t>Обратная связь от детей; совместное событие (дело)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09760" y="1645920"/>
            <a:ext cx="2103120" cy="27432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9646920" y="1783080"/>
            <a:ext cx="384048" cy="384048"/>
          </a:xfrm>
          <a:prstGeom prst="ellipse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64692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46920" y="2286000"/>
            <a:ext cx="182880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Вторник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46920" y="283464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222222"/>
                </a:solidFill>
                <a:latin typeface="Calibri"/>
              </a:rPr>
              <a:t>Рефлексия; финал рассказа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663440"/>
            <a:ext cx="11064240" cy="731520"/>
          </a:xfrm>
          <a:prstGeom prst="round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4709159"/>
            <a:ext cx="1060704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Следующая неделя — межпроектная: можно продолжить одно дело из СП. Точные даты — по плану-графику. Пропущенные СП не «догоняют».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167128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5 · ПРАКТИКУМ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Копилка идей и план-схемы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356616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" y="1554480"/>
            <a:ext cx="73152" cy="3291840"/>
          </a:xfrm>
          <a:prstGeom prst="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64207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F3864"/>
                </a:solidFill>
                <a:latin typeface="Calibri"/>
              </a:rPr>
              <a:t>1. Копилка идей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57400"/>
            <a:ext cx="329184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Все версии детей — на лист: рисунок, символ, печатное слово. Завершающий вопрос: «Как бы вы поступили в ситуации, с которой столкнулись Орлята?»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1554480"/>
            <a:ext cx="356616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297680" y="1554480"/>
            <a:ext cx="73152" cy="3291840"/>
          </a:xfrm>
          <a:prstGeom prst="rect">
            <a:avLst/>
          </a:prstGeom>
          <a:solidFill>
            <a:srgbClr val="2E5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80560" y="1664207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F3864"/>
                </a:solidFill>
                <a:latin typeface="Calibri"/>
              </a:rPr>
              <a:t>2. Линейная план-схема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057400"/>
            <a:ext cx="329184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Шаги — «маленькие дела»; кто делает (стикер с именем); «Делаю» → «Сделано».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0" y="1554480"/>
            <a:ext cx="356616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0E0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554480"/>
            <a:ext cx="73152" cy="3291840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0" y="1664207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F3864"/>
                </a:solidFill>
                <a:latin typeface="Calibri"/>
              </a:rPr>
              <a:t>3. «Паутинка»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57400"/>
            <a:ext cx="329184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A5A5A"/>
                </a:solidFill>
                <a:latin typeface="Calibri"/>
              </a:rPr>
              <a:t>В центре — тема СП; лучи — центры активности; сектора «Дети», «Педагог», «Родители».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120640"/>
            <a:ext cx="11064240" cy="640080"/>
          </a:xfrm>
          <a:prstGeom prst="roundRect">
            <a:avLst/>
          </a:prstGeom>
          <a:solidFill>
            <a:srgbClr val="FBF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5166359"/>
            <a:ext cx="1060704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Обе схемы — на видном месте, доступном детям и родителям. Дети дополняют их сами.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167128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6 · ПРАКТИКУМ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Межпроектная неделя: один трек — пять решений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5440680" cy="77724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85800" y="178308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19" y="1645920"/>
            <a:ext cx="46634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Какое дело из СП продолжим?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600200"/>
            <a:ext cx="5440680" cy="77724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309360" y="178308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09360" y="180136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1645920"/>
            <a:ext cx="46634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Что делают дети сами?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560320"/>
            <a:ext cx="5440680" cy="77724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85800" y="274320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276148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19" y="2606039"/>
            <a:ext cx="46634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Какое поручение появится?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560320"/>
            <a:ext cx="5440680" cy="77724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309360" y="274320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09360" y="2761488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12280" y="2606039"/>
            <a:ext cx="46634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Что добавим в среду?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520440"/>
            <a:ext cx="5440680" cy="77724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85800" y="3703320"/>
            <a:ext cx="384048" cy="384048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3721607"/>
            <a:ext cx="384048" cy="38404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19" y="3566160"/>
            <a:ext cx="4663440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1F3864"/>
                </a:solidFill>
                <a:latin typeface="Calibri"/>
              </a:rPr>
              <a:t>Что предложим семье — на 5 минут?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663440"/>
            <a:ext cx="11064240" cy="73152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709159"/>
            <a:ext cx="1060704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Пример: после СП № 5 «Крылья доброты» — дежурство у кормушки, календарь наблюдений, рассказ для младшей группы.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569464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7 · ПРЕДСТАВЛЕНИЕ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Педагогический питч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3840480" cy="2743200"/>
          </a:xfrm>
          <a:prstGeom prst="round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347472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600" b="1" i="0">
                <a:solidFill>
                  <a:srgbClr val="FFFFFF"/>
                </a:solidFill>
                <a:latin typeface="Calibri"/>
              </a:rPr>
              <a:t>1 минута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51760"/>
            <a:ext cx="347472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D9E2F3"/>
                </a:solidFill>
                <a:latin typeface="Calibri"/>
              </a:rPr>
              <a:t>на выступление: что сделают дети, какую ценность проживут, какой результат увидят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63440" y="1554480"/>
            <a:ext cx="6949440" cy="7772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92040" y="1554480"/>
            <a:ext cx="658368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F3864"/>
                </a:solidFill>
                <a:latin typeface="Calibri"/>
              </a:rPr>
              <a:t>✓  Понятно ли, что будут делать дети?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2514600"/>
            <a:ext cx="6949440" cy="7772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92040" y="2514600"/>
            <a:ext cx="658368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F3864"/>
                </a:solidFill>
                <a:latin typeface="Calibri"/>
              </a:rPr>
              <a:t>✓  Видно ли, какую ценность проживает ребёнок?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3440" y="3474720"/>
            <a:ext cx="6949440" cy="7772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92040" y="3474720"/>
            <a:ext cx="658368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F3864"/>
                </a:solidFill>
                <a:latin typeface="Calibri"/>
              </a:rPr>
              <a:t>✓  Можно ли это реально провести в группе?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468880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8 · ПЛАНИРОВАНИЕ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Как вписать СП в КТП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103120" cy="6858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600200"/>
            <a:ext cx="2011679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 i="0">
                <a:solidFill>
                  <a:srgbClr val="1F3864"/>
                </a:solidFill>
                <a:latin typeface="Calibri"/>
              </a:rPr>
              <a:t>Тема: СП № ___ и даты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88920" y="1600200"/>
            <a:ext cx="2103120" cy="6858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34639" y="1600200"/>
            <a:ext cx="2011679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 i="0">
                <a:solidFill>
                  <a:srgbClr val="1F3864"/>
                </a:solidFill>
                <a:latin typeface="Calibri"/>
              </a:rPr>
              <a:t>Образовательные области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199" y="1600200"/>
            <a:ext cx="2103120" cy="6858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74919" y="1600200"/>
            <a:ext cx="2011679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 i="0">
                <a:solidFill>
                  <a:srgbClr val="1F3864"/>
                </a:solidFill>
                <a:latin typeface="Calibri"/>
              </a:rPr>
              <a:t>Содержание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69479" y="1600200"/>
            <a:ext cx="2103120" cy="6858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199" y="1600200"/>
            <a:ext cx="2011679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 i="0">
                <a:solidFill>
                  <a:srgbClr val="1F3864"/>
                </a:solidFill>
                <a:latin typeface="Calibri"/>
              </a:rPr>
              <a:t>Формы по дням недели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509759" y="1600200"/>
            <a:ext cx="2103120" cy="685800"/>
          </a:xfrm>
          <a:prstGeom prst="roundRect">
            <a:avLst/>
          </a:prstGeom>
          <a:solidFill>
            <a:srgbClr val="EA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555480" y="1600200"/>
            <a:ext cx="2011679" cy="6858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200" b="0" i="0">
                <a:solidFill>
                  <a:srgbClr val="1F3864"/>
                </a:solidFill>
                <a:latin typeface="Calibri"/>
              </a:rPr>
              <a:t>Межпроектная неделя: одно дело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60320"/>
            <a:ext cx="11064240" cy="1828800"/>
          </a:xfrm>
          <a:prstGeom prst="roundRect">
            <a:avLst/>
          </a:prstGeom>
          <a:solidFill>
            <a:srgbClr val="FBF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2651760"/>
            <a:ext cx="10515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D2691E"/>
                </a:solidFill>
                <a:latin typeface="Calibri"/>
              </a:rPr>
              <a:t>Пример записи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063240"/>
            <a:ext cx="10515600" cy="12801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222222"/>
                </a:solidFill>
                <a:latin typeface="Calibri"/>
              </a:rPr>
              <a:t>СП № 5 «Крылья доброты» (11.11–17.11). Ср — чтение рассказа, обсуждение, «копилка идей», план-схемы. Чт–пт — наблюдение за птицами, конструирование кормушек. Пн — «Правила доброй кормушки». Вт — рефлексия. Межпроектная неделя — дежурство у кормушки, календарь наблюдений.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63440"/>
            <a:ext cx="11064240" cy="731520"/>
          </a:xfrm>
          <a:prstGeom prst="round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4709159"/>
            <a:ext cx="1060704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Правило проверки: если другой воспитатель возьмёт вашу запись — поймёт ли он, что делают дети?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2368296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9 · ИГРА-ФИЛЬТР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Формальность или смысл?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5394960" cy="777240"/>
          </a:xfrm>
          <a:prstGeom prst="roundRect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55448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B03A2E"/>
                </a:solidFill>
                <a:latin typeface="Calibri"/>
              </a:rPr>
              <a:t>✗  Оформить стенд «Орлята-дошколята»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554480"/>
            <a:ext cx="5394960" cy="7772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46520" y="155448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3E8E41"/>
                </a:solidFill>
                <a:latin typeface="Calibri"/>
              </a:rPr>
              <a:t>✓  Линейная план-схема, которую заполняют дети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14600"/>
            <a:ext cx="5394960" cy="777240"/>
          </a:xfrm>
          <a:prstGeom prst="roundRect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251460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B03A2E"/>
                </a:solidFill>
                <a:latin typeface="Calibri"/>
              </a:rPr>
              <a:t>✗  Провести беседу о помощи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514600"/>
            <a:ext cx="5394960" cy="7772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251460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3E8E41"/>
                </a:solidFill>
                <a:latin typeface="Calibri"/>
              </a:rPr>
              <a:t>✓  Дети выбирают, кому помочь, и помогают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74720"/>
            <a:ext cx="5394960" cy="777240"/>
          </a:xfrm>
          <a:prstGeom prst="roundRect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347472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B03A2E"/>
                </a:solidFill>
                <a:latin typeface="Calibri"/>
              </a:rPr>
              <a:t>✗  Провести праздник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474720"/>
            <a:ext cx="5394960" cy="7772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46520" y="347472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3E8E41"/>
                </a:solidFill>
                <a:latin typeface="Calibri"/>
              </a:rPr>
              <a:t>✓  Дети решают, для кого праздник, и готовят его сами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434840"/>
            <a:ext cx="5394960" cy="777240"/>
          </a:xfrm>
          <a:prstGeom prst="roundRect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43484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B03A2E"/>
                </a:solidFill>
                <a:latin typeface="Calibri"/>
              </a:rPr>
              <a:t>✗  Оценить детей по трекам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4434840"/>
            <a:ext cx="5394960" cy="7772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46520" y="4434840"/>
            <a:ext cx="5029200" cy="7772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3E8E41"/>
                </a:solidFill>
                <a:latin typeface="Calibri"/>
              </a:rPr>
              <a:t>✓  Записать, кто что предложил, и поддержать идею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1865376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10 · СРЕДА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Среда, которая работает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60020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изображения героев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160020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83280" y="160020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«копилка идей»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60020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72200" y="160020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линейная план-схема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15400" y="160020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61120" y="160020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«Паутинка»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37744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237744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карточки поручений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37560" y="237744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383280" y="237744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шкатулка маленьких подвигов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80" y="237744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72200" y="237744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календарь наблюдений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15400" y="2377440"/>
            <a:ext cx="2606040" cy="594360"/>
          </a:xfrm>
          <a:prstGeom prst="roundRect">
            <a:avLst/>
          </a:prstGeom>
          <a:solidFill>
            <a:srgbClr val="F1E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961120" y="2377440"/>
            <a:ext cx="251460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книга открытий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291840"/>
            <a:ext cx="11064240" cy="1005840"/>
          </a:xfrm>
          <a:prstGeom prst="round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3337560"/>
            <a:ext cx="10607040" cy="9144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Если материал только украшает стену — он не работает. Если ребёнок может взять карточку, выбрать дело, вернуться к результату — среда поддерживает проект.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1865376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11 · СЕМЬЯ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Посильное участие семьи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2103120" cy="219456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18288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D2691E"/>
                </a:solidFill>
                <a:latin typeface="Calibri"/>
              </a:rPr>
              <a:t>5 минут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600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222222"/>
                </a:solidFill>
                <a:latin typeface="Calibri"/>
              </a:rPr>
              <a:t>спросить ребёнка, что придумали в группе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88920" y="1645920"/>
            <a:ext cx="2103120" cy="219456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26080" y="1783080"/>
            <a:ext cx="18288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D2691E"/>
                </a:solidFill>
                <a:latin typeface="Calibri"/>
              </a:rPr>
              <a:t>15 минут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28600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222222"/>
                </a:solidFill>
                <a:latin typeface="Calibri"/>
              </a:rPr>
              <a:t>простое совместное дело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1645920"/>
            <a:ext cx="2103120" cy="219456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166360" y="1783080"/>
            <a:ext cx="18288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D2691E"/>
                </a:solidFill>
                <a:latin typeface="Calibri"/>
              </a:rPr>
              <a:t>Семейный вечер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66360" y="228600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222222"/>
                </a:solidFill>
                <a:latin typeface="Calibri"/>
              </a:rPr>
              <a:t>мультфильм и три вопроса для разговора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9480" y="1645920"/>
            <a:ext cx="2103120" cy="219456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06640" y="1783080"/>
            <a:ext cx="18288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D2691E"/>
                </a:solidFill>
                <a:latin typeface="Calibri"/>
              </a:rPr>
              <a:t>Выходной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6640" y="228600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222222"/>
                </a:solidFill>
                <a:latin typeface="Calibri"/>
              </a:rPr>
              <a:t>прогулка, библиотека, музей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09760" y="1645920"/>
            <a:ext cx="2103120" cy="2194560"/>
          </a:xfrm>
          <a:prstGeom prst="roundRect">
            <a:avLst/>
          </a:prstGeom>
          <a:solidFill>
            <a:srgbClr val="FBF6EE"/>
          </a:solidFill>
          <a:ln w="9525">
            <a:solidFill>
              <a:srgbClr val="E8DC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46920" y="1783080"/>
            <a:ext cx="18288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D2691E"/>
                </a:solidFill>
                <a:latin typeface="Calibri"/>
              </a:rPr>
              <a:t>В детском саду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2286000"/>
            <a:ext cx="1828800" cy="1463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222222"/>
                </a:solidFill>
                <a:latin typeface="Calibri"/>
              </a:rPr>
              <a:t>рассказ о профессии, мастер-класс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06240"/>
            <a:ext cx="11064240" cy="731520"/>
          </a:xfrm>
          <a:prstGeom prst="roundRect">
            <a:avLst/>
          </a:prstGeom>
          <a:solidFill>
            <a:srgbClr val="FB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7240" y="4251959"/>
            <a:ext cx="10607040" cy="6400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B03A2E"/>
                </a:solidFill>
                <a:latin typeface="Calibri"/>
              </a:rPr>
              <a:t>Не нужно: обязательные сложные поделки, покупки, сравнение «кто участвовал, кто нет».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3172968" cy="310896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D2691E"/>
                </a:solidFill>
                <a:latin typeface="Calibri"/>
              </a:rPr>
              <a:t>ШАГ 12 · СБОРКА И РЕФЛЕКСИЯ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1F3864"/>
                </a:solidFill>
                <a:latin typeface="Calibri"/>
              </a:rPr>
              <a:t>Паспорт трека и «Беру в работу»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16002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Трек и ценность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160020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83280" y="16002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Период и группа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60020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72200" y="16002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Что делают дети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15400" y="160020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61120" y="160020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Совместное дело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33172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233172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Строка в КТП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37560" y="233172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383280" y="233172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РППС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80" y="233172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72200" y="233172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Семья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15400" y="2331720"/>
            <a:ext cx="2606040" cy="548640"/>
          </a:xfrm>
          <a:prstGeom prst="roundRect">
            <a:avLst/>
          </a:prstGeom>
          <a:solidFill>
            <a:srgbClr val="E7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961120" y="2331720"/>
            <a:ext cx="251460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F3864"/>
                </a:solidFill>
                <a:latin typeface="Calibri"/>
              </a:rPr>
              <a:t>Продукт и фиксация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108960"/>
            <a:ext cx="11064240" cy="1097280"/>
          </a:xfrm>
          <a:prstGeom prst="roundRect">
            <a:avLst/>
          </a:prstGeom>
          <a:solidFill>
            <a:srgbClr val="1F38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3154680"/>
            <a:ext cx="10515600" cy="10058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 i="1">
                <a:solidFill>
                  <a:srgbClr val="FFFFFF"/>
                </a:solidFill>
                <a:latin typeface="Calibri"/>
              </a:rPr>
              <a:t>«После семинара я беру в работу…»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480560"/>
            <a:ext cx="3566160" cy="548640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4360" y="4480560"/>
            <a:ext cx="3474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D2691E"/>
                </a:solidFill>
                <a:latin typeface="Calibri"/>
              </a:rPr>
              <a:t>Что делают дети?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97679" y="4480560"/>
            <a:ext cx="3566160" cy="548640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343399" y="4480560"/>
            <a:ext cx="3474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D2691E"/>
                </a:solidFill>
                <a:latin typeface="Calibri"/>
              </a:rPr>
              <a:t>Какую ценность проживают?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19" y="4480560"/>
            <a:ext cx="3566160" cy="548640"/>
          </a:xfrm>
          <a:prstGeom prst="roundRect">
            <a:avLst/>
          </a:prstGeom>
          <a:solidFill>
            <a:srgbClr val="F7E4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92440" y="4480560"/>
            <a:ext cx="3474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D2691E"/>
                </a:solidFill>
                <a:latin typeface="Calibri"/>
              </a:rPr>
              <a:t>Какой результат мы видим?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8640" y="320040"/>
            <a:ext cx="1664208" cy="310896"/>
          </a:xfrm>
          <a:prstGeom prst="round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21792" y="329184"/>
            <a:ext cx="5486400" cy="29260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ИТОГ ВСТРЕЧИ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6400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FFFFFF"/>
                </a:solidFill>
                <a:latin typeface="Calibri"/>
              </a:rPr>
              <a:t>Решение семинара-практикума</a:t>
            </a:r>
          </a:p>
        </p:txBody>
      </p:sp>
      <p:pic>
        <p:nvPicPr>
          <p:cNvPr id="5" name="Picture 4" descr="logo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457200"/>
            <a:ext cx="658368" cy="65836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48640" y="1645920"/>
            <a:ext cx="457200" cy="457200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664208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645920"/>
            <a:ext cx="10332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FFFF"/>
                </a:solidFill>
                <a:latin typeface="Calibri"/>
              </a:rPr>
              <a:t>Проводить событийные проекты по плану-графику оператора; отражать их в КТП групп.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2395728"/>
            <a:ext cx="457200" cy="457200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2414016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395728"/>
            <a:ext cx="10332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FFFF"/>
                </a:solidFill>
                <a:latin typeface="Calibri"/>
              </a:rPr>
              <a:t>В межпроектную неделю продолжать одно дело из СП, если оно интересно детям.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3145536"/>
            <a:ext cx="457200" cy="457200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3163824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145536"/>
            <a:ext cx="10332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FFFF"/>
                </a:solidFill>
                <a:latin typeface="Calibri"/>
              </a:rPr>
              <a:t>Использовать среду, с которой дети действуют сами; отдельный уголок не создавать.</a:t>
            </a:r>
          </a:p>
        </p:txBody>
      </p:sp>
      <p:sp>
        <p:nvSpPr>
          <p:cNvPr id="15" name="Oval 14"/>
          <p:cNvSpPr/>
          <p:nvPr/>
        </p:nvSpPr>
        <p:spPr>
          <a:xfrm>
            <a:off x="548640" y="3895344"/>
            <a:ext cx="457200" cy="457200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" y="3913631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895344"/>
            <a:ext cx="10332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FFFF"/>
                </a:solidFill>
                <a:latin typeface="Calibri"/>
              </a:rPr>
              <a:t>Предлагать семьям посильные формы участия на выбор.</a:t>
            </a:r>
          </a:p>
        </p:txBody>
      </p:sp>
      <p:sp>
        <p:nvSpPr>
          <p:cNvPr id="18" name="Oval 17"/>
          <p:cNvSpPr/>
          <p:nvPr/>
        </p:nvSpPr>
        <p:spPr>
          <a:xfrm>
            <a:off x="548640" y="4645152"/>
            <a:ext cx="457200" cy="457200"/>
          </a:xfrm>
          <a:prstGeom prst="ellipse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8640" y="4663440"/>
            <a:ext cx="45720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4645152"/>
            <a:ext cx="10332720" cy="5486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 i="0">
                <a:solidFill>
                  <a:srgbClr val="FFFFFF"/>
                </a:solidFill>
                <a:latin typeface="Calibri"/>
              </a:rPr>
              <a:t>По желанию делиться удачными делами и паспортами треков для методического банка ДОО.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1941</Words>
  <Application>Microsoft Office PowerPoint</Application>
  <PresentationFormat>Широкоэкранный</PresentationFormat>
  <Paragraphs>231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педпроект.рф</dc:creator>
  <cp:keywords/>
  <cp:lastModifiedBy>АНО «НОЦ ПЕДПРОЕКТОВ»</cp:lastModifiedBy>
  <cp:revision>1</cp:revision>
  <dcterms:created xsi:type="dcterms:W3CDTF">2013-01-27T09:14:16Z</dcterms:created>
  <dcterms:modified xsi:type="dcterms:W3CDTF">2026-10-04T05:30:10Z</dcterms:modified>
  <cp:category/>
</cp:coreProperties>
</file>