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4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27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Вступление ведущего. Обозначить: проект — не отдельное мероприятие ради отчёта, а инструмент воспитательной работы. К концу встречи каждая группа получит готовый продукт.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Короткие выступления. После каждого — три вопроса от коллег.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7–8 минут. Каждая группа оформляет идею как фрагмент КТП в своей форме.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Красная карточка — формально, зелёная — есть смысл. Фильтр вопросов: что делает ребёнок, какую ценность проживает, какой результат виден.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 своему треку добавьте 3 элемента среды, с которыми дети смогут действовать сами.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 своему треку придумайте один посильный формат участия семьи — не требующий чрезмерной подготовки.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Оформление на А3. Подчеркнуть: это основа методического банка.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Педагоги фиксируют, что забирают в практику. Три вопроса — рабочий фильтр при планировании.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Зафиксировать решение. Финальная мысль: проект встраивается в жизнь группы, а не добавляется сверху.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Кратко проговорить цель и правила. Подчеркнуть формат «конструктор»: работаем руками, на выходе — готовый материал.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 общий маршрут. Оранжевые шаги — знакомство и настрой, синие — практическая работа, зелёные — сборка и рефлексия.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Задать установку. Проговорить, что работаем в мини-группах и на выходе получаем практический продукт.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Педагоги пишут ответы, крепят на доску. Обсудить: проект нельзя свести к символике и одному празднику.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Разобрать на примерах: любой трек можно реализовать через привычную деятельность группы.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 7 треков. Каждый раскрывает ценность: команду, познание, здоровье, творчество, помощь, природу, семью и Родину.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Мини-группы раскладывают карточки этапов 3–4 минуты, затем обсуждение правильной последовательности.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10–12 минут работы. Подсказывать группам: не «беседа о природе», а «выбрать объект заботы и договориться, как за ним ухаживать».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206240" cy="4206240"/>
          </a:xfrm>
          <a:prstGeom prst="ellipse">
            <a:avLst/>
          </a:prstGeom>
          <a:solidFill>
            <a:srgbClr val="27467A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97680"/>
            <a:ext cx="3108960" cy="3108960"/>
          </a:xfrm>
          <a:prstGeom prst="ellipse">
            <a:avLst/>
          </a:prstGeom>
          <a:solidFill>
            <a:srgbClr val="27467A"/>
          </a:solidFill>
          <a:ln/>
        </p:spPr>
      </p:sp>
      <p:pic>
        <p:nvPicPr>
          <p:cNvPr id="4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57200"/>
            <a:ext cx="777240" cy="777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0" y="457200"/>
            <a:ext cx="6949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АНО «Научно-образовательный центр</a:t>
            </a:r>
            <a:endParaRPr lang="en-US" sz="12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педагогических проектов»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40480" cy="457200"/>
          </a:xfrm>
          <a:prstGeom prst="roundRect">
            <a:avLst>
              <a:gd name="adj" fmla="val 50000"/>
            </a:avLst>
          </a:prstGeom>
          <a:solidFill>
            <a:srgbClr val="D2691E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" y="13716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СЕМИНАР-ПРАКТИКУМ ДЛЯ ПЕДАГОГОВ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48640" y="214884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«Орлята-дошколята России»</a:t>
            </a:r>
            <a:endParaRPr lang="en-US" sz="5200" dirty="0"/>
          </a:p>
        </p:txBody>
      </p:sp>
      <p:sp>
        <p:nvSpPr>
          <p:cNvPr id="9" name="Text 6"/>
          <p:cNvSpPr/>
          <p:nvPr/>
        </p:nvSpPr>
        <p:spPr>
          <a:xfrm>
            <a:off x="548640" y="35204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встроить проект в работу группы без лишней нагрузки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48640" y="52120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EC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60–70 минут</a:t>
            </a:r>
            <a:r>
              <a:rPr lang="en-US" sz="1600" dirty="0">
                <a:solidFill>
                  <a:srgbClr val="AEC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семинар-практикум с элементами деловой игры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529584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6 · ПРЕДСТАВЛЕНИЕ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питч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5120640" cy="2011680"/>
          </a:xfrm>
          <a:prstGeom prst="roundRect">
            <a:avLst>
              <a:gd name="adj" fmla="val 4545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28600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минута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68680" y="3154680"/>
            <a:ext cx="4480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выступление группы: какой трек, какое дело для детей и что это им даёт.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5943600" y="20116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Слушатели отвечают на три вопроса: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943600" y="2514600"/>
            <a:ext cx="5669280" cy="658368"/>
          </a:xfrm>
          <a:prstGeom prst="roundRect">
            <a:avLst>
              <a:gd name="adj" fmla="val 13889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0760" y="251460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83680" y="2514600"/>
            <a:ext cx="4892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Понятно ли, что будут делать дети?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943600" y="3291840"/>
            <a:ext cx="5669280" cy="658368"/>
          </a:xfrm>
          <a:prstGeom prst="roundRect">
            <a:avLst>
              <a:gd name="adj" fmla="val 13889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0760" y="32918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83680" y="3291840"/>
            <a:ext cx="4892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Видно ли, какую ценность раскрывает трек?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943600" y="4069080"/>
            <a:ext cx="5669280" cy="658368"/>
          </a:xfrm>
          <a:prstGeom prst="roundRect">
            <a:avLst>
              <a:gd name="adj" fmla="val 13889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80760" y="406908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83680" y="4069080"/>
            <a:ext cx="4892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Можно ли это реально провести в группе?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5029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Самые сильные идеи — те, где есть не только мероприятие, но и смысл: ребёнок действует, а не просто присутствует.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383280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7 · ПЛАНИРОВАНИЕ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вписать проект в КТП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Используйте действующую форму КТП вашего сада — отдельный документ не нужен. Покажите в записи: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51460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недели или дня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91840" y="251460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9000" y="251460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 проекта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035040" y="251460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72200" y="251460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воспитательная задача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778240" y="251460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915400" y="251460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формы деятельности с детьми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338328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материалы для РППС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91840" y="338328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900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 родителей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35040" y="338328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72200" y="33832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итоговый продукт / результат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434840"/>
            <a:ext cx="11064240" cy="1554480"/>
          </a:xfrm>
          <a:prstGeom prst="roundRect">
            <a:avLst>
              <a:gd name="adj" fmla="val 5882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461772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Правило проверки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22960" y="5029200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Если другой воспитатель возьмёт вашу запись — поймёт ли он, что делать с детьми? Если да — КТП работает. Если видно только название трека и мероприятия, а детских действий нет, запись нужно уточнить.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236976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8 · ИГРА-ФИЛЬТР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Формальность или смысл?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394960" cy="1298448"/>
          </a:xfrm>
          <a:prstGeom prst="roundRect">
            <a:avLst>
              <a:gd name="adj" fmla="val 7042"/>
            </a:avLst>
          </a:prstGeom>
          <a:solidFill>
            <a:srgbClr val="FBEAEA"/>
          </a:solidFill>
          <a:ln w="12700">
            <a:solidFill>
              <a:srgbClr val="F0C9C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88720" y="2084832"/>
            <a:ext cx="4617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Оформить стенд «Орлята-дошколята»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88720" y="2679192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формально, если стенд только висит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63640" y="196596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903720" y="2084832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Стенд с планом добрых дел, фото детей, карточками поручений и итогами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903720" y="267919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смысл: стенд стал рабочим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410712"/>
            <a:ext cx="5394960" cy="1298448"/>
          </a:xfrm>
          <a:prstGeom prst="roundRect">
            <a:avLst>
              <a:gd name="adj" fmla="val 7042"/>
            </a:avLst>
          </a:prstGeom>
          <a:solidFill>
            <a:srgbClr val="FBEAEA"/>
          </a:solidFill>
          <a:ln w="12700">
            <a:solidFill>
              <a:srgbClr val="F0C9C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5021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188720" y="3529584"/>
            <a:ext cx="4617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Провести беседу о помощи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188720" y="4123944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формально, если дети только слушают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63640" y="3410712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5021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903720" y="3529584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беседы выбрать доброе дело недели и распределить поручения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903720" y="412394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смысл: дети переходят к действию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855464"/>
            <a:ext cx="5394960" cy="1298448"/>
          </a:xfrm>
          <a:prstGeom prst="roundRect">
            <a:avLst>
              <a:gd name="adj" fmla="val 7042"/>
            </a:avLst>
          </a:prstGeom>
          <a:solidFill>
            <a:srgbClr val="FBEAEA"/>
          </a:solidFill>
          <a:ln w="12700">
            <a:solidFill>
              <a:srgbClr val="F0C9C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49469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188720" y="4974336"/>
            <a:ext cx="4617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Провести праздник посвящения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88720" y="5568696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03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формально, если работа не продолжается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263640" y="4855464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49469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903720" y="4974336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посвящения — орлятская неделя и уголок команды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903720" y="556869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смысл: праздник как старт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359152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9 · СРЕДА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Уголок, который работает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Среда должна быть рабочей: ребёнок может действовать с ней сам.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4688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карточки поручений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91840" y="246888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24688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фото общих дел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035040" y="246888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26480" y="24688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 добрых дел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778240" y="246888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0" y="24688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наблюдений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329184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2918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эмблемы треков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91840" y="329184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83280" y="32918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коробка идей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35040" y="329184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0" y="32918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мини-выставка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778240" y="3291840"/>
            <a:ext cx="2606040" cy="685800"/>
          </a:xfrm>
          <a:prstGeom prst="roundRect">
            <a:avLst>
              <a:gd name="adj" fmla="val 13333"/>
            </a:avLst>
          </a:prstGeom>
          <a:solidFill>
            <a:srgbClr val="F1ECF7"/>
          </a:solidFill>
          <a:ln w="12700">
            <a:solidFill>
              <a:srgbClr val="DDD0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869680" y="32918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A4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семейные фотографии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343400"/>
            <a:ext cx="11064240" cy="1463040"/>
          </a:xfrm>
          <a:prstGeom prst="roundRect">
            <a:avLst>
              <a:gd name="adj" fmla="val 6250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8680" y="4526280"/>
            <a:ext cx="10424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Если материал только украшает стену — он быстро перестаёт работать. Если ребёнок может взять карточку, выбрать поручение, рассмотреть фото, предложить идею или вернуться к результату дела — среда поддерживает проект.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505456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10 · СЕМЬЯ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Посильное участие родителей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 семьи должно быть простым и понятным — почти каждая семья может включиться в удобном формате: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2761488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2560320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принести семейную фотографию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172200" y="2560320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55080" y="2761488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1" name="Text 9"/>
          <p:cNvSpPr/>
          <p:nvPr/>
        </p:nvSpPr>
        <p:spPr>
          <a:xfrm>
            <a:off x="6766560" y="2560320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рассказать о традиции семьи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310128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3511296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3310128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выполнить короткое задание с ребёнком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172200" y="3310128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55080" y="3511296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7" name="Text 15"/>
          <p:cNvSpPr/>
          <p:nvPr/>
        </p:nvSpPr>
        <p:spPr>
          <a:xfrm>
            <a:off x="6766560" y="3310128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помочь с материалами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4059936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" y="4261104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0" name="Text 18"/>
          <p:cNvSpPr/>
          <p:nvPr/>
        </p:nvSpPr>
        <p:spPr>
          <a:xfrm>
            <a:off x="1143000" y="4059936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принять участие в акции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172200" y="4059936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55080" y="4261104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4059936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провести мастер-класс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" y="4809744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" y="5010912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6" name="Text 24"/>
          <p:cNvSpPr/>
          <p:nvPr/>
        </p:nvSpPr>
        <p:spPr>
          <a:xfrm>
            <a:off x="1143000" y="4809744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подготовить маршрут выходного дня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172200" y="4809744"/>
            <a:ext cx="5440680" cy="640080"/>
          </a:xfrm>
          <a:prstGeom prst="roundRect">
            <a:avLst>
              <a:gd name="adj" fmla="val 14286"/>
            </a:avLst>
          </a:prstGeom>
          <a:solidFill>
            <a:srgbClr val="FDF1E7"/>
          </a:solidFill>
          <a:ln w="12700">
            <a:solidFill>
              <a:srgbClr val="F3D9C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55080" y="5010912"/>
            <a:ext cx="237744" cy="23774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9" name="Text 27"/>
          <p:cNvSpPr/>
          <p:nvPr/>
        </p:nvSpPr>
        <p:spPr>
          <a:xfrm>
            <a:off x="6766560" y="4809744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написать отзыв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651760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11 · СБОРКА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Паспорт трека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Соберите всё подготовленное в один мини-паспорт трека на листе А3: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242316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трека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291840" y="242316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568" y="242316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ценность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035040" y="242316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768" y="242316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дело с детьми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778240" y="242316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87968" y="242316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фрагмент КТП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29184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329184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элементы РППС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291840" y="329184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01568" y="329184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 родителей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035040" y="3291840"/>
            <a:ext cx="2606040" cy="731520"/>
          </a:xfrm>
          <a:prstGeom prst="roundRect">
            <a:avLst>
              <a:gd name="adj" fmla="val 12500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44768" y="329184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способ фиксации результата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343400"/>
            <a:ext cx="11064240" cy="1417320"/>
          </a:xfrm>
          <a:prstGeom prst="roundRect">
            <a:avLst>
              <a:gd name="adj" fmla="val 6452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4526280"/>
            <a:ext cx="10515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Мини-паспорта не убираем в папку: старший воспитатель собирает из них методический банк сада, а воспитатели адаптируют идеи под свои группы. Готовые примеры паспортов — в отдельном материале «Паспорта 7 треков».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090672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12 · РЕФЛЕКСИЯ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«Беру в работу»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11064240" cy="1828800"/>
          </a:xfrm>
          <a:prstGeom prst="roundRect">
            <a:avLst>
              <a:gd name="adj" fmla="val 5000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377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EC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стикере напишите одну фразу: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1042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«После семинара я беру в работу…»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48640" y="429768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может быть идея для КТП, поручений, орлятского уголка, работы с родителями или коллективного творческого дела.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50292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вопроса, которые помогут проекту работать не формально: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5440680"/>
            <a:ext cx="3520440" cy="54864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5440680"/>
            <a:ext cx="3520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делают дети?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251960" y="5440680"/>
            <a:ext cx="3520440" cy="54864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3" name="Text 11"/>
          <p:cNvSpPr/>
          <p:nvPr/>
        </p:nvSpPr>
        <p:spPr>
          <a:xfrm>
            <a:off x="4251960" y="5440680"/>
            <a:ext cx="3520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Какую ценность проживают?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955280" y="5440680"/>
            <a:ext cx="3520440" cy="54864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0" y="5440680"/>
            <a:ext cx="3520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Какой результат мы видим?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F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754880"/>
            <a:ext cx="3840480" cy="3840480"/>
          </a:xfrm>
          <a:prstGeom prst="ellipse">
            <a:avLst/>
          </a:prstGeom>
          <a:solidFill>
            <a:srgbClr val="27467A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548640"/>
            <a:ext cx="3017520" cy="457200"/>
          </a:xfrm>
          <a:prstGeom prst="roundRect">
            <a:avLst>
              <a:gd name="adj" fmla="val 50000"/>
            </a:avLst>
          </a:prstGeom>
          <a:solidFill>
            <a:srgbClr val="D2691E"/>
          </a:solidFill>
          <a:ln/>
        </p:spPr>
      </p:sp>
      <p:sp>
        <p:nvSpPr>
          <p:cNvPr id="4" name="Text 2"/>
          <p:cNvSpPr/>
          <p:nvPr/>
        </p:nvSpPr>
        <p:spPr>
          <a:xfrm>
            <a:off x="713232" y="548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ВСТРЕЧИ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семинара-практикума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240280"/>
            <a:ext cx="502920" cy="50292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240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80160" y="2212848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EA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Использовать материалы семинара при планировании работы по проекту.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548640" y="2990088"/>
            <a:ext cx="502920" cy="50292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990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280160" y="2962656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EA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Включить мероприятия по трекам в КТП старших и подготовительных групп.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548640" y="3739896"/>
            <a:ext cx="502920" cy="50292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7398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3712464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EA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Оформить или обновить элементы РППС по проекту в группах.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548640" y="4489704"/>
            <a:ext cx="502920" cy="50292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44897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280160" y="446227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EA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Подготовить посильные формы участия родителей.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548640" y="5239512"/>
            <a:ext cx="502920" cy="50292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2395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280160" y="5212080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EA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Пополнить методический банк сада мини-паспортами треков.</a:t>
            </a:r>
            <a:endParaRPr lang="en-US" sz="1650" dirty="0"/>
          </a:p>
        </p:txBody>
      </p:sp>
      <p:pic>
        <p:nvPicPr>
          <p:cNvPr id="21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8520" y="502920"/>
            <a:ext cx="658368" cy="65836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12648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EC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«Орлята-дошколята России» не требует создавать воспитательную систему с нуля — его встраивают в то, что уже есть в группе.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773936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ВСТРЕЧЕ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 и формат семинара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2221992"/>
            <a:ext cx="146304" cy="1271016"/>
          </a:xfrm>
          <a:prstGeom prst="roundRect">
            <a:avLst>
              <a:gd name="adj" fmla="val 50000"/>
            </a:avLst>
          </a:prstGeom>
          <a:solidFill>
            <a:srgbClr val="D2691E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185416"/>
            <a:ext cx="4526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51560" y="2679192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Помочь спланировать реализацию проекта через КТП, РППС, режимные моменты, поручения, коллективные дела и работу с семьёй.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126480" y="196596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355080" y="2221992"/>
            <a:ext cx="146304" cy="1271016"/>
          </a:xfrm>
          <a:prstGeom prst="roundRect">
            <a:avLst>
              <a:gd name="adj" fmla="val 50000"/>
            </a:avLst>
          </a:prstGeom>
          <a:solidFill>
            <a:srgbClr val="2E5496"/>
          </a:solidFill>
          <a:ln/>
        </p:spPr>
      </p:sp>
      <p:sp>
        <p:nvSpPr>
          <p:cNvPr id="11" name="Text 9"/>
          <p:cNvSpPr/>
          <p:nvPr/>
        </p:nvSpPr>
        <p:spPr>
          <a:xfrm>
            <a:off x="6629400" y="2185416"/>
            <a:ext cx="4526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Участники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629400" y="2679192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Воспитатели старших и подготовительных групп, специалисты, старший воспитатель.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548640" y="402336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77240" y="4279392"/>
            <a:ext cx="146304" cy="1271016"/>
          </a:xfrm>
          <a:prstGeom prst="roundRect">
            <a:avLst>
              <a:gd name="adj" fmla="val 50000"/>
            </a:avLst>
          </a:prstGeom>
          <a:solidFill>
            <a:srgbClr val="3E8E41"/>
          </a:solidFill>
          <a:ln/>
        </p:spPr>
      </p:sp>
      <p:sp>
        <p:nvSpPr>
          <p:cNvPr id="15" name="Text 13"/>
          <p:cNvSpPr/>
          <p:nvPr/>
        </p:nvSpPr>
        <p:spPr>
          <a:xfrm>
            <a:off x="1051560" y="4242816"/>
            <a:ext cx="4526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Формат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051560" y="4736592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Семинар-практикум с элементами деловой игры. Продолжительность 60–70 минут.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126480" y="402336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55080" y="4279392"/>
            <a:ext cx="146304" cy="1271016"/>
          </a:xfrm>
          <a:prstGeom prst="roundRect">
            <a:avLst>
              <a:gd name="adj" fmla="val 50000"/>
            </a:avLst>
          </a:prstGeom>
          <a:solidFill>
            <a:srgbClr val="7A4FB5"/>
          </a:solidFill>
          <a:ln/>
        </p:spPr>
      </p:sp>
      <p:sp>
        <p:nvSpPr>
          <p:cNvPr id="19" name="Text 17"/>
          <p:cNvSpPr/>
          <p:nvPr/>
        </p:nvSpPr>
        <p:spPr>
          <a:xfrm>
            <a:off x="6629400" y="4242816"/>
            <a:ext cx="4526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629400" y="4736592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мини-группа готовит рабочий продукт: фрагмент КТП, идею КТД, поручения, наполнение центра активности или форму участия родителей.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651760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 ВСТРЕЧИ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шагов семинара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94944" y="2075688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7" name="Text 5"/>
          <p:cNvSpPr/>
          <p:nvPr/>
        </p:nvSpPr>
        <p:spPr>
          <a:xfrm>
            <a:off x="694944" y="20756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61872" y="1947672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Организационный момент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33672" y="1874520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79976" y="2075688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1" name="Text 9"/>
          <p:cNvSpPr/>
          <p:nvPr/>
        </p:nvSpPr>
        <p:spPr>
          <a:xfrm>
            <a:off x="4379976" y="20756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46904" y="1947672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Разогрев «Проект — это не…»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918704" y="1874520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65008" y="2075688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5" name="Text 13"/>
          <p:cNvSpPr/>
          <p:nvPr/>
        </p:nvSpPr>
        <p:spPr>
          <a:xfrm>
            <a:off x="8065008" y="20756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31936" y="1947672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должен понять воспитатель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2944368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4944" y="3145536"/>
            <a:ext cx="457200" cy="457200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" y="3145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261872" y="3017520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Игра «Собери маршрут внедрения»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233672" y="2944368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79976" y="3145536"/>
            <a:ext cx="457200" cy="457200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23" name="Text 21"/>
          <p:cNvSpPr/>
          <p:nvPr/>
        </p:nvSpPr>
        <p:spPr>
          <a:xfrm>
            <a:off x="4379976" y="3145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4946904" y="3017520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Практикум «Один трек — пять решений»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918704" y="2944368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65008" y="3145536"/>
            <a:ext cx="457200" cy="457200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27" name="Text 25"/>
          <p:cNvSpPr/>
          <p:nvPr/>
        </p:nvSpPr>
        <p:spPr>
          <a:xfrm>
            <a:off x="8065008" y="3145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631936" y="3017520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питч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4014216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94944" y="4215384"/>
            <a:ext cx="457200" cy="457200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4215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261872" y="4087368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вписать проект в КТП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4233672" y="4014216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379976" y="4215384"/>
            <a:ext cx="457200" cy="457200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35" name="Text 33"/>
          <p:cNvSpPr/>
          <p:nvPr/>
        </p:nvSpPr>
        <p:spPr>
          <a:xfrm>
            <a:off x="4379976" y="4215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4946904" y="4087368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Игра «Формальность или смысл?»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7918704" y="4014216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65008" y="4215384"/>
            <a:ext cx="457200" cy="457200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39" name="Text 37"/>
          <p:cNvSpPr/>
          <p:nvPr/>
        </p:nvSpPr>
        <p:spPr>
          <a:xfrm>
            <a:off x="8065008" y="4215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631936" y="4087368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РППС «Уголок, который работает»</a:t>
            </a:r>
            <a:endParaRPr lang="en-US" sz="1250" dirty="0"/>
          </a:p>
        </p:txBody>
      </p:sp>
      <p:sp>
        <p:nvSpPr>
          <p:cNvPr id="41" name="Shape 39"/>
          <p:cNvSpPr/>
          <p:nvPr/>
        </p:nvSpPr>
        <p:spPr>
          <a:xfrm>
            <a:off x="548640" y="5084064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94944" y="5285232"/>
            <a:ext cx="457200" cy="457200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43" name="Text 41"/>
          <p:cNvSpPr/>
          <p:nvPr/>
        </p:nvSpPr>
        <p:spPr>
          <a:xfrm>
            <a:off x="694944" y="52852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800" dirty="0"/>
          </a:p>
        </p:txBody>
      </p:sp>
      <p:sp>
        <p:nvSpPr>
          <p:cNvPr id="44" name="Text 42"/>
          <p:cNvSpPr/>
          <p:nvPr/>
        </p:nvSpPr>
        <p:spPr>
          <a:xfrm>
            <a:off x="1261872" y="5157216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с родителями</a:t>
            </a:r>
            <a:endParaRPr lang="en-US" sz="1250" dirty="0"/>
          </a:p>
        </p:txBody>
      </p:sp>
      <p:sp>
        <p:nvSpPr>
          <p:cNvPr id="45" name="Shape 43"/>
          <p:cNvSpPr/>
          <p:nvPr/>
        </p:nvSpPr>
        <p:spPr>
          <a:xfrm>
            <a:off x="4233672" y="5084064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79976" y="5285232"/>
            <a:ext cx="457200" cy="457200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47" name="Text 45"/>
          <p:cNvSpPr/>
          <p:nvPr/>
        </p:nvSpPr>
        <p:spPr>
          <a:xfrm>
            <a:off x="4379976" y="52852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800" dirty="0"/>
          </a:p>
        </p:txBody>
      </p:sp>
      <p:sp>
        <p:nvSpPr>
          <p:cNvPr id="48" name="Text 46"/>
          <p:cNvSpPr/>
          <p:nvPr/>
        </p:nvSpPr>
        <p:spPr>
          <a:xfrm>
            <a:off x="4946904" y="5157216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Итоговая сборка «Паспорт трека»</a:t>
            </a:r>
            <a:endParaRPr lang="en-US" sz="1250" dirty="0"/>
          </a:p>
        </p:txBody>
      </p:sp>
      <p:sp>
        <p:nvSpPr>
          <p:cNvPr id="49" name="Shape 47"/>
          <p:cNvSpPr/>
          <p:nvPr/>
        </p:nvSpPr>
        <p:spPr>
          <a:xfrm>
            <a:off x="7918704" y="5084064"/>
            <a:ext cx="3429000" cy="868680"/>
          </a:xfrm>
          <a:prstGeom prst="roundRect">
            <a:avLst>
              <a:gd name="adj" fmla="val 10526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065008" y="5285232"/>
            <a:ext cx="457200" cy="457200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51" name="Text 49"/>
          <p:cNvSpPr/>
          <p:nvPr/>
        </p:nvSpPr>
        <p:spPr>
          <a:xfrm>
            <a:off x="8065008" y="52852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800" dirty="0"/>
          </a:p>
        </p:txBody>
      </p:sp>
      <p:sp>
        <p:nvSpPr>
          <p:cNvPr id="52" name="Text 50"/>
          <p:cNvSpPr/>
          <p:nvPr/>
        </p:nvSpPr>
        <p:spPr>
          <a:xfrm>
            <a:off x="8631936" y="5157216"/>
            <a:ext cx="260604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Рефлексия «Беру в работу»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4846320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 · ОРГАНИЗАЦИОННЫЙ МОМЕНТ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Настрой: проект — это инструмент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486400" cy="4023360"/>
          </a:xfrm>
          <a:prstGeom prst="roundRect">
            <a:avLst>
              <a:gd name="adj" fmla="val 2273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1945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мысль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4892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не должен стать ещё одним мероприятием ради отчёта.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инструмент воспитательной работы: детская инициатива, поручения, командные дела, работа с семьёй, РППС и планирование.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Формат встречи — «конструктор»: у каждой группы к концу появится готовый продукт.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355080" y="1965960"/>
            <a:ext cx="5285232" cy="4023360"/>
          </a:xfrm>
          <a:prstGeom prst="roundRect">
            <a:avLst>
              <a:gd name="adj" fmla="val 2273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29400" y="2212848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получит каждая группа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629400" y="278892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фрагмент КТП</a:t>
            </a:r>
            <a:endParaRPr lang="en-US" sz="15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идею общего дела (КТД)</a:t>
            </a:r>
            <a:endParaRPr lang="en-US" sz="15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для родителей</a:t>
            </a:r>
            <a:endParaRPr lang="en-US" sz="15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наполнение уголка (РППС)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вариант поручений для детей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798064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 · РАЗОГРЕВ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Упражнение «Проект — это не…»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стикере продолжите фразу: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3317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«Проект “Орлята-дошколята России” — это не…»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3291840"/>
            <a:ext cx="2560320" cy="64008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2918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только праздник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291840" y="3291840"/>
            <a:ext cx="2560320" cy="64008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0" name="Text 8"/>
          <p:cNvSpPr/>
          <p:nvPr/>
        </p:nvSpPr>
        <p:spPr>
          <a:xfrm>
            <a:off x="3291840" y="32918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только стенд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035040" y="3291840"/>
            <a:ext cx="2560320" cy="64008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2" name="Text 10"/>
          <p:cNvSpPr/>
          <p:nvPr/>
        </p:nvSpPr>
        <p:spPr>
          <a:xfrm>
            <a:off x="6035040" y="32918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только эмблемы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778240" y="3291840"/>
            <a:ext cx="2560320" cy="640080"/>
          </a:xfrm>
          <a:prstGeom prst="roundRect">
            <a:avLst>
              <a:gd name="adj" fmla="val 20000"/>
            </a:avLst>
          </a:prstGeom>
          <a:solidFill>
            <a:srgbClr val="F7E4D2"/>
          </a:solidFill>
          <a:ln/>
        </p:spPr>
      </p:sp>
      <p:sp>
        <p:nvSpPr>
          <p:cNvPr id="14" name="Text 12"/>
          <p:cNvSpPr/>
          <p:nvPr/>
        </p:nvSpPr>
        <p:spPr>
          <a:xfrm>
            <a:off x="8778240" y="32918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только посвящение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4389120"/>
            <a:ext cx="11064240" cy="1600200"/>
          </a:xfrm>
          <a:prstGeom prst="roundRect">
            <a:avLst>
              <a:gd name="adj" fmla="val 5714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553712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22960" y="495604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дошкольника важны не лозунги, а понятные действия: помочь, договориться, выполнить поручение, позаботиться, исследовать, создать, представить результат. Наша задача — перевести проект на уровень детских дел.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529584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 · КЛЮЧЕВАЯ ИДЕЯ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 — это направление, а не папка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1371600"/>
          </a:xfrm>
          <a:prstGeom prst="roundRect">
            <a:avLst>
              <a:gd name="adj" fmla="val 6667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148840"/>
            <a:ext cx="10424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 встраивается в то, что уже есть в группе: занятия, прогулки, поручения, игры, проекты, праздники, беседы, труд в природе, работу с родителями.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548640" y="3611880"/>
            <a:ext cx="544068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22960" y="3840480"/>
            <a:ext cx="146304" cy="1874520"/>
          </a:xfrm>
          <a:prstGeom prst="roundRect">
            <a:avLst>
              <a:gd name="adj" fmla="val 50000"/>
            </a:avLst>
          </a:prstGeom>
          <a:solidFill>
            <a:srgbClr val="3E8E41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3886200"/>
            <a:ext cx="4663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«Орлёнок-эколог»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097280" y="443484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наблюдения на прогулке, уход за растениями, кормушки, экологическая акция, семейный мини-проект.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172200" y="3611880"/>
            <a:ext cx="544068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46520" y="3840480"/>
            <a:ext cx="146304" cy="1874520"/>
          </a:xfrm>
          <a:prstGeom prst="roundRect">
            <a:avLst>
              <a:gd name="adj" fmla="val 50000"/>
            </a:avLst>
          </a:prstGeom>
          <a:solidFill>
            <a:srgbClr val="7A4FB5"/>
          </a:solidFill>
          <a:ln/>
        </p:spPr>
      </p:sp>
      <p:sp>
        <p:nvSpPr>
          <p:cNvPr id="13" name="Text 11"/>
          <p:cNvSpPr/>
          <p:nvPr/>
        </p:nvSpPr>
        <p:spPr>
          <a:xfrm>
            <a:off x="6720840" y="3886200"/>
            <a:ext cx="4663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«Орлёнок-доброволец»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20840" y="443484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помощь младшим детям, добрые поручения, открытки, мини-концерт, акция заботы.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воспитателя — не увеличить число дел, а увидеть воспитательный смысл в тех делах, которые уже можно организовать с детьми.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627632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ОРИЕНТИР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Семь воспитательных треков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49808" y="2176272"/>
            <a:ext cx="329184" cy="329184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7" name="Text 5"/>
          <p:cNvSpPr/>
          <p:nvPr/>
        </p:nvSpPr>
        <p:spPr>
          <a:xfrm>
            <a:off x="1207008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Орлёнок-Лидер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04672" y="2670048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Дружен и крепок орлятский строй!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25112" y="1920240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26280" y="2176272"/>
            <a:ext cx="329184" cy="329184"/>
          </a:xfrm>
          <a:prstGeom prst="ellipse">
            <a:avLst/>
          </a:prstGeom>
          <a:solidFill>
            <a:srgbClr val="C0324B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Орлёнок-Эрудит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581144" y="2670048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Знаем, делаем, решаем!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101584" y="1920240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302752" y="2176272"/>
            <a:ext cx="329184" cy="329184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5" name="Text 13"/>
          <p:cNvSpPr/>
          <p:nvPr/>
        </p:nvSpPr>
        <p:spPr>
          <a:xfrm>
            <a:off x="8759952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Орлёнок-Спортсмен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357616" y="2670048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 спортом дружить — здоровым быть!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547872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49808" y="3803904"/>
            <a:ext cx="329184" cy="329184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19" name="Text 17"/>
          <p:cNvSpPr/>
          <p:nvPr/>
        </p:nvSpPr>
        <p:spPr>
          <a:xfrm>
            <a:off x="1207008" y="3730752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Орлёнок-Мастер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04672" y="429768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Полёт к вершинам мастерства!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325112" y="3547872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6280" y="3803904"/>
            <a:ext cx="329184" cy="329184"/>
          </a:xfrm>
          <a:prstGeom prst="ellipse">
            <a:avLst/>
          </a:prstGeom>
          <a:solidFill>
            <a:srgbClr val="7A4FB5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3730752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Орлёнок-Доброволец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581144" y="429768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Доброе дело делаю с друзьями!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101584" y="3547872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302752" y="3803904"/>
            <a:ext cx="329184" cy="329184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27" name="Text 25"/>
          <p:cNvSpPr/>
          <p:nvPr/>
        </p:nvSpPr>
        <p:spPr>
          <a:xfrm>
            <a:off x="8759952" y="3730752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Орлёнок-Эколог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8357616" y="429768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Защищать планету важно!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5175504"/>
            <a:ext cx="35204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9AA3AE">
                <a:alpha val="2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749808" y="5431536"/>
            <a:ext cx="329184" cy="329184"/>
          </a:xfrm>
          <a:prstGeom prst="ellipse">
            <a:avLst/>
          </a:prstGeom>
          <a:solidFill>
            <a:srgbClr val="4E5D96"/>
          </a:solidFill>
          <a:ln/>
        </p:spPr>
      </p:sp>
      <p:sp>
        <p:nvSpPr>
          <p:cNvPr id="31" name="Text 29"/>
          <p:cNvSpPr/>
          <p:nvPr/>
        </p:nvSpPr>
        <p:spPr>
          <a:xfrm>
            <a:off x="1207008" y="5358384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Орлёнок-Хранитель памяти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804672" y="5925312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Храним историю страны!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3383280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 · ДЕЛОВАЯ ИГРА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Собери маршрут внедрения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94944" y="2157984"/>
            <a:ext cx="420624" cy="420624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7" name="Text 5"/>
          <p:cNvSpPr/>
          <p:nvPr/>
        </p:nvSpPr>
        <p:spPr>
          <a:xfrm>
            <a:off x="694944" y="21579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13232" y="267004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Изучить рекомендации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419856" y="201168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6160" y="2157984"/>
            <a:ext cx="420624" cy="420624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11" name="Text 9"/>
          <p:cNvSpPr/>
          <p:nvPr/>
        </p:nvSpPr>
        <p:spPr>
          <a:xfrm>
            <a:off x="3566160" y="21579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84448" y="267004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Определить ответственных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91072" y="201168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2157984"/>
            <a:ext cx="420624" cy="420624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15" name="Text 13"/>
          <p:cNvSpPr/>
          <p:nvPr/>
        </p:nvSpPr>
        <p:spPr>
          <a:xfrm>
            <a:off x="6437376" y="21579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55664" y="267004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Внести проект в документы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9162288" y="201168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AF0FA"/>
          </a:solidFill>
          <a:ln w="12700">
            <a:solidFill>
              <a:srgbClr val="CBDA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08592" y="2157984"/>
            <a:ext cx="420624" cy="420624"/>
          </a:xfrm>
          <a:prstGeom prst="ellipse">
            <a:avLst/>
          </a:prstGeom>
          <a:solidFill>
            <a:srgbClr val="2E5496"/>
          </a:solidFill>
          <a:ln/>
        </p:spPr>
      </p:sp>
      <p:sp>
        <p:nvSpPr>
          <p:cNvPr id="19" name="Text 17"/>
          <p:cNvSpPr/>
          <p:nvPr/>
        </p:nvSpPr>
        <p:spPr>
          <a:xfrm>
            <a:off x="9308592" y="21579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326880" y="267004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Отразить проект в КТП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48640" y="374904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94944" y="3895344"/>
            <a:ext cx="420624" cy="420624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23" name="Text 21"/>
          <p:cNvSpPr/>
          <p:nvPr/>
        </p:nvSpPr>
        <p:spPr>
          <a:xfrm>
            <a:off x="694944" y="38953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713232" y="440740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Подготовить РППС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3419856" y="374904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566160" y="3895344"/>
            <a:ext cx="420624" cy="420624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27" name="Text 25"/>
          <p:cNvSpPr/>
          <p:nvPr/>
        </p:nvSpPr>
        <p:spPr>
          <a:xfrm>
            <a:off x="3566160" y="38953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3584448" y="440740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с детьми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291072" y="374904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37376" y="3895344"/>
            <a:ext cx="420624" cy="420624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31" name="Text 29"/>
          <p:cNvSpPr/>
          <p:nvPr/>
        </p:nvSpPr>
        <p:spPr>
          <a:xfrm>
            <a:off x="6437376" y="38953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6455664" y="440740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Вовлечь родителей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9162288" y="3749040"/>
            <a:ext cx="2615184" cy="1417320"/>
          </a:xfrm>
          <a:prstGeom prst="roundRect">
            <a:avLst>
              <a:gd name="adj" fmla="val 6452"/>
            </a:avLst>
          </a:prstGeom>
          <a:solidFill>
            <a:srgbClr val="E7F2E8"/>
          </a:solidFill>
          <a:ln w="12700">
            <a:solidFill>
              <a:srgbClr val="C6E3C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308592" y="3895344"/>
            <a:ext cx="420624" cy="420624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35" name="Text 33"/>
          <p:cNvSpPr/>
          <p:nvPr/>
        </p:nvSpPr>
        <p:spPr>
          <a:xfrm>
            <a:off x="9308592" y="38953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9326880" y="4407408"/>
            <a:ext cx="22860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Оценить результаты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548640" y="58064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Логика: сначала опора и ответственные → документы и планирование → среда, работа с детьми, родители → оценка. Если начать с праздника, проект закончится после посвящения.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2944368" cy="384048"/>
          </a:xfrm>
          <a:prstGeom prst="roundRect">
            <a:avLst>
              <a:gd name="adj" fmla="val 50000"/>
            </a:avLst>
          </a:prstGeom>
          <a:solidFill>
            <a:srgbClr val="F7E4D2"/>
          </a:solidFill>
          <a:ln/>
        </p:spPr>
      </p:sp>
      <p:sp>
        <p:nvSpPr>
          <p:cNvPr id="3" name="Text 1"/>
          <p:cNvSpPr/>
          <p:nvPr/>
        </p:nvSpPr>
        <p:spPr>
          <a:xfrm>
            <a:off x="676656" y="4114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B452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5 · ПРАКТИКУМ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трек — пять решений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Мини-группа выбирает трек и заполняет шаблон: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76656" y="2569464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8" name="Text 6"/>
          <p:cNvSpPr/>
          <p:nvPr/>
        </p:nvSpPr>
        <p:spPr>
          <a:xfrm>
            <a:off x="676656" y="25694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61872" y="2423160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Какую ценность раскрывает трек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17920" y="2423160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45936" y="2569464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2" name="Text 10"/>
          <p:cNvSpPr/>
          <p:nvPr/>
        </p:nvSpPr>
        <p:spPr>
          <a:xfrm>
            <a:off x="6345936" y="25694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931152" y="2423160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Какое дело можно провести с детьми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548640" y="3374136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6656" y="3520440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" y="3520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261872" y="3374136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отразить это в КТП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217920" y="3374136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45936" y="3520440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0" name="Text 18"/>
          <p:cNvSpPr/>
          <p:nvPr/>
        </p:nvSpPr>
        <p:spPr>
          <a:xfrm>
            <a:off x="6345936" y="3520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931152" y="3374136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добавить в РППС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548640" y="4325112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6656" y="4471416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" y="44714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261872" y="4325112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подключить родителей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6217920" y="4325112"/>
            <a:ext cx="5349240" cy="749808"/>
          </a:xfrm>
          <a:prstGeom prst="roundRect">
            <a:avLst>
              <a:gd name="adj" fmla="val 12195"/>
            </a:avLst>
          </a:prstGeom>
          <a:solidFill>
            <a:srgbClr val="FBF6EE"/>
          </a:solidFill>
          <a:ln w="12700">
            <a:solidFill>
              <a:srgbClr val="EAD9C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345936" y="4471416"/>
            <a:ext cx="457200" cy="457200"/>
          </a:xfrm>
          <a:prstGeom prst="ellipse">
            <a:avLst/>
          </a:prstGeom>
          <a:solidFill>
            <a:srgbClr val="D2691E"/>
          </a:solidFill>
          <a:ln/>
        </p:spPr>
      </p:sp>
      <p:sp>
        <p:nvSpPr>
          <p:cNvPr id="28" name="Text 26"/>
          <p:cNvSpPr/>
          <p:nvPr/>
        </p:nvSpPr>
        <p:spPr>
          <a:xfrm>
            <a:off x="6345936" y="44714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6931152" y="4325112"/>
            <a:ext cx="4526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Какой результат увидим у детей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548640" y="544068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 видеть детское действие: что ребёнок сделает сам, где проявит инициативу, чем его участие полезно группе, семье или другим людям.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1550</Words>
  <Application>Microsoft Office PowerPoint</Application>
  <PresentationFormat>Широкоэкранный</PresentationFormat>
  <Paragraphs>257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«Орлята-дошколята России»</dc:title>
  <dc:subject>PptxGenJS Presentation</dc:subject>
  <dc:creator>АНО «НОЦ ПЕДПРОЕКТОВ»</dc:creator>
  <cp:lastModifiedBy>АНО НОЦ ПЕДРОЕКТОВ</cp:lastModifiedBy>
  <cp:revision>1</cp:revision>
  <dcterms:created xsi:type="dcterms:W3CDTF">2026-07-14T06:22:52Z</dcterms:created>
  <dcterms:modified xsi:type="dcterms:W3CDTF">2026-07-17T07:04:21Z</dcterms:modified>
</cp:coreProperties>
</file>