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99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371600"/>
            <a:ext cx="4206240" cy="4206240"/>
          </a:xfrm>
          <a:prstGeom prst="ellipse">
            <a:avLst/>
          </a:prstGeom>
          <a:solidFill>
            <a:srgbClr val="2E3C7E"/>
          </a:solidFill>
          <a:ln/>
        </p:spPr>
      </p:sp>
      <p:sp>
        <p:nvSpPr>
          <p:cNvPr id="3" name="Shape 1"/>
          <p:cNvSpPr/>
          <p:nvPr/>
        </p:nvSpPr>
        <p:spPr>
          <a:xfrm>
            <a:off x="10698480" y="4572000"/>
            <a:ext cx="3108960" cy="3108960"/>
          </a:xfrm>
          <a:prstGeom prst="ellipse">
            <a:avLst/>
          </a:prstGeom>
          <a:solidFill>
            <a:srgbClr val="2E3C7E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23444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 ПЕДАГОГИЧЕСКИЙ СОВЕТ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Стратегические ориентиры</a:t>
            </a:r>
            <a:endParaRPr lang="en-US" sz="5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2026/27 учебного года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Обязательные тематики августовских совещаний 2026 года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Образовательная организация: </a:t>
            </a:r>
            <a:r>
              <a:rPr lang="en-US" sz="1500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___________________________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5257800"/>
            <a:ext cx="10058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Дата проведения: </a:t>
            </a:r>
            <a:r>
              <a:rPr lang="en-US" sz="1500" dirty="0">
                <a:solidFill>
                  <a:srgbClr val="C7D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«____» августа 2026 г.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Основание: письмо Минпросвещения России от 26.06.2026 № ИШ-1651/02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Комплектование и доступность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Комплектование дошкольных групп и доступность образования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Дошкольное образование общедоступно и бесплатно; обеспечивается доступность мест, включая ранний возраст.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Комплектование — через информационные системы; анализ очереди, наполняемости и запроса семей.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вариативных форм: группы кратковременного пребывания, консультационные центры, поддержка семей.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Проанализировать итоги комплектования и наполняемость групп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Развивать вариативные формы и поддержку семей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Порядок приёма в ДОО (приказ Минпросвещения России от 15.05.2020 № 236).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7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188720" y="4297680"/>
            <a:ext cx="3931920" cy="3931920"/>
          </a:xfrm>
          <a:prstGeom prst="ellipse">
            <a:avLst/>
          </a:prstGeom>
          <a:solidFill>
            <a:srgbClr val="2E3C7E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0972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педсовета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4241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05000"/>
              </a:lnSpc>
              <a:spcAft>
                <a:spcPts val="1400"/>
              </a:spcAft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Принять к сведению обязательные тематики и обсудить их в педагогическом коллективе.</a:t>
            </a:r>
            <a:endParaRPr lang="en-US" sz="2100" dirty="0"/>
          </a:p>
          <a:p>
            <a:pPr marL="342900" indent="-342900">
              <a:lnSpc>
                <a:spcPct val="105000"/>
              </a:lnSpc>
              <a:spcAft>
                <a:spcPts val="1400"/>
              </a:spcAft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Определить ответственных и сроки исполнения по каждому направлению.</a:t>
            </a:r>
            <a:endParaRPr lang="en-US" sz="2100" dirty="0"/>
          </a:p>
          <a:p>
            <a:pPr marL="342900" indent="-342900">
              <a:lnSpc>
                <a:spcPct val="105000"/>
              </a:lnSpc>
              <a:spcAft>
                <a:spcPts val="1400"/>
              </a:spcAft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Включить мероприятия в годовой план воспитательной и методической работы на 2026/27 учебный год.</a:t>
            </a:r>
            <a:endParaRPr lang="en-US" sz="2100" dirty="0"/>
          </a:p>
          <a:p>
            <a:pPr marL="342900" indent="-342900">
              <a:lnSpc>
                <a:spcPct val="105000"/>
              </a:lnSpc>
              <a:buSzPct val="100000"/>
              <a:buChar char="✓"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исполнения решения возложить на заведующего детским садом.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822960" y="580644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EB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Подробные материалы — в сценарии педсовета, методической памятке и проекте решения.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обсуждаем на педсовете детского сада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Обязательные тематики адресованы региональным августовским совещаниям. Мы рассматриваем их на внутреннем установочном педсовете, чтобы согласовать единые ориентиры работы детского сада.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960120" cy="960120"/>
          </a:xfrm>
          <a:prstGeom prst="ellipse">
            <a:avLst/>
          </a:prstGeom>
          <a:solidFill>
            <a:srgbClr val="E8F0FE"/>
          </a:solidFill>
          <a:ln w="19050">
            <a:solidFill>
              <a:srgbClr val="1E27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19456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874520" y="22219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понимание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874520" y="269748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педагог видит стратегические цели и векторы развития образования на 2026/27 учебный год.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3566160"/>
            <a:ext cx="960120" cy="960120"/>
          </a:xfrm>
          <a:prstGeom prst="ellipse">
            <a:avLst/>
          </a:prstGeom>
          <a:solidFill>
            <a:srgbClr val="E8F0FE"/>
          </a:solidFill>
          <a:ln w="1905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356616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874520" y="35935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Планирование действий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874520" y="406908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Соотносим федеральные приоритеты с практикой детского сада и определяем действия, ответственных и сроки.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4937760"/>
            <a:ext cx="960120" cy="960120"/>
          </a:xfrm>
          <a:prstGeom prst="ellipse">
            <a:avLst/>
          </a:prstGeom>
          <a:solidFill>
            <a:srgbClr val="E8F0FE"/>
          </a:solidFill>
          <a:ln w="19050">
            <a:solidFill>
              <a:srgbClr val="1E276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4937760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874520" y="4965192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и контроль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874520" y="5440680"/>
            <a:ext cx="9601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итогам принимаем решение педсовета и включаем мероприятия в годовой план работы детского сада.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Повестка: обязательные тематики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371600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600200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536192" y="1517904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ДОШКОЛЬНОГО ОБРАЗОВАНИЯ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536192" y="1792224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дошкольного образования — 2026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9" name="Shape 7"/>
          <p:cNvSpPr/>
          <p:nvPr/>
        </p:nvSpPr>
        <p:spPr>
          <a:xfrm>
            <a:off x="822960" y="2715768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7157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536192" y="2633472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ПРОСТРАНСТВО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536192" y="2907792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Воспитывающая среда как компонент единого пространства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602736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3831336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383133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536192" y="3749040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РАННЯЯ ПОМОЩЬ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536192" y="402336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Ранняя помощь и психолого-педагогическое сопровождение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" y="4718304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19" name="Shape 17"/>
          <p:cNvSpPr/>
          <p:nvPr/>
        </p:nvSpPr>
        <p:spPr>
          <a:xfrm>
            <a:off x="822960" y="4946904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4946904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1536192" y="4864608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ПАТРИОТИЧЕСКОЕ ВОСПИТАНИЕ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536192" y="5138928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единства народов России — 2026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309360" y="1371600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24" name="Shape 22"/>
          <p:cNvSpPr/>
          <p:nvPr/>
        </p:nvSpPr>
        <p:spPr>
          <a:xfrm>
            <a:off x="6492240" y="1600200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25" name="Text 23"/>
          <p:cNvSpPr/>
          <p:nvPr/>
        </p:nvSpPr>
        <p:spPr>
          <a:xfrm>
            <a:off x="6492240" y="160020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7205472" y="1517904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ПЕДАГОГОВ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205472" y="1792224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чести и достоинства педагогических работников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309360" y="2487168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29" name="Shape 27"/>
          <p:cNvSpPr/>
          <p:nvPr/>
        </p:nvSpPr>
        <p:spPr>
          <a:xfrm>
            <a:off x="6492240" y="2715768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30" name="Text 28"/>
          <p:cNvSpPr/>
          <p:nvPr/>
        </p:nvSpPr>
        <p:spPr>
          <a:xfrm>
            <a:off x="6492240" y="2715768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100" dirty="0"/>
          </a:p>
        </p:txBody>
      </p:sp>
      <p:sp>
        <p:nvSpPr>
          <p:cNvPr id="31" name="Text 29"/>
          <p:cNvSpPr/>
          <p:nvPr/>
        </p:nvSpPr>
        <p:spPr>
          <a:xfrm>
            <a:off x="7205472" y="2633472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КАДРОВАЯ ПОЛИТИКА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7205472" y="2907792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кадров и психолого-педагогические классы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309360" y="3602736"/>
            <a:ext cx="5349240" cy="950976"/>
          </a:xfrm>
          <a:prstGeom prst="roundRect">
            <a:avLst>
              <a:gd name="adj" fmla="val 7692"/>
            </a:avLst>
          </a:prstGeom>
          <a:solidFill>
            <a:srgbClr val="2E3C7E"/>
          </a:solidFill>
          <a:ln/>
        </p:spPr>
      </p:sp>
      <p:sp>
        <p:nvSpPr>
          <p:cNvPr id="34" name="Shape 32"/>
          <p:cNvSpPr/>
          <p:nvPr/>
        </p:nvSpPr>
        <p:spPr>
          <a:xfrm>
            <a:off x="6492240" y="3831336"/>
            <a:ext cx="512064" cy="512064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35" name="Text 33"/>
          <p:cNvSpPr/>
          <p:nvPr/>
        </p:nvSpPr>
        <p:spPr>
          <a:xfrm>
            <a:off x="6492240" y="3831336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100" dirty="0"/>
          </a:p>
        </p:txBody>
      </p:sp>
      <p:sp>
        <p:nvSpPr>
          <p:cNvPr id="36" name="Text 34"/>
          <p:cNvSpPr/>
          <p:nvPr/>
        </p:nvSpPr>
        <p:spPr>
          <a:xfrm>
            <a:off x="7205472" y="3749040"/>
            <a:ext cx="4297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КОМПЛЕКТОВАНИЕ ГРУПП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7205472" y="4023360"/>
            <a:ext cx="42976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Комплектование дошкольных групп и доступность образования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дошкольного образования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дошкольного образования — 2026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год — Год дошкольного образования; План мероприятий утверждён Минпросвещения России.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Приоритеты: качество дошкольного образования, реализация ФГОС ДО и федеральной программы, развитие кадров.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Отдельное направление — преемственность с начальной школой и готовность детей к обучению.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Составить план участия ДОО в мероприятиях Года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Обеспечить реализацию ФОП ДО и мониторинг качества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ФГОС ДО; федеральная образовательная программа дошкольного образования; План мероприятий Года.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7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образовательное пространство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Воспитывающая среда как компонент единого пространства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350008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240280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пространство ДО: ФГОС ДО и федеральная образовательная программа с рабочей программой воспитания.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13232" y="328269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172968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Воспитывающая среда — РППС, уклад и традиции, ознакомление с государственными символами в доступной форме.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13232" y="4215384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105656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Воспитание — единый процесс в игре, познании, творчестве и режимных моментах.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13232" y="5148072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5038344"/>
            <a:ext cx="60807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01.09.2026 — всероссийские проекты «Добрые игры» и «Орлята-дошколята» во всех детских садах.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Проанализировать РППС на соответствие ФГОС ДО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Реализовать рабочую программу воспитания и календарный план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ФГОС ДО; федеральная образовательная программа дошкольного образования.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7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Ранняя помощь и сопровождение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Ранняя помощь и психолого-педагогическое сопровождение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Усиление ранней профилактики и психолого-педагогической помощи детям и семьям.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Ключевое: психолого-педагогический консилиум, взаимодействие с ПМПК и службами ранней помощи.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 — поддержка семьи, консультации родителей, сопровождение детей с ОВЗ.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Обеспечить работу психолого-педагогического консилиума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Развивать консультационную поддержку родителей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ФЗ № 120-ФЗ; Концепция развития ранней помощи (распоряжение Правительства РФ № 1839-р).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7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Патриотическое воспитание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единства народов России — 2026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Указ Президента РФ от 25.12.2025 № 962: укрепление единства и дружбы народов России.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Новые даты: 30 апреля — День коренных малочисленных народов; 8 сентября — День языков народов России.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детском саду — этнокультурное воспитание: фольклор, народные игры, праздники с участием семей.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Разработать план мероприятий Года для детского сада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Внести новые памятные даты в календарный план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Указ Президента РФ от 25.12.2025 № 962; федеральный календарный план воспитательной работы.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чести и достоинства педагогов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чести и достоинства педагогических работников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Право педагога на защиту чести и достоинства — ст. 47 ФЗ № 273-ФЗ.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детском саду действует комиссия по урегулированию споров между участниками образовательных отношений.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 — профилактика конфликтов и корректная работа с обращениями родителей.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Обеспечить работу комиссии по урегулированию споров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Информировать педагогов о правах и гарантиях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273-ФЗ, ст. 47.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7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11480"/>
            <a:ext cx="1051560" cy="105156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94360" y="411480"/>
            <a:ext cx="1051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5720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B2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Кадровая политика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828800" y="786384"/>
            <a:ext cx="99669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кадров и психолого-педагогические классы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ПОЛОЖЕНИЯ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13232" y="245973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35000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Кадровая политика: привлечение и закрепление молодых воспитателей, наставничество, профразвитие.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13232" y="364845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0" name="Text 8"/>
          <p:cNvSpPr/>
          <p:nvPr/>
        </p:nvSpPr>
        <p:spPr>
          <a:xfrm>
            <a:off x="1051560" y="353872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Психолого-педагогические классы формируют кадровый резерв, ориентируя на профессию воспитателя.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13232" y="4837176"/>
            <a:ext cx="155448" cy="155448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2" name="Text 10"/>
          <p:cNvSpPr/>
          <p:nvPr/>
        </p:nvSpPr>
        <p:spPr>
          <a:xfrm>
            <a:off x="1051560" y="4727448"/>
            <a:ext cx="6080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6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Меры поддержки педагогов: методическое сопровождение, снижение нагрузки, профессиональный рост.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7406640" y="1874520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4F7FC"/>
          </a:solidFill>
          <a:ln w="12700">
            <a:solidFill>
              <a:srgbClr val="CADCF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99248" y="2103120"/>
            <a:ext cx="35753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ЗАДАЧИ ДЕТСКОГО САДА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699248" y="274320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7699248" y="274320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321040" y="268833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Укрепить наставничество для молодых воспитателей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7699248" y="4160520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9" name="Text 17"/>
          <p:cNvSpPr/>
          <p:nvPr/>
        </p:nvSpPr>
        <p:spPr>
          <a:xfrm>
            <a:off x="7699248" y="4160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8321040" y="4105656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550" dirty="0">
                <a:solidFill>
                  <a:srgbClr val="1E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Наладить взаимодействие с педколледжами и психолого-педагогическими классами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40080" y="6199632"/>
            <a:ext cx="10927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Нормативная основа:  </a:t>
            </a:r>
            <a:r>
              <a:rPr lang="en-US" sz="1250" dirty="0">
                <a:solidFill>
                  <a:srgbClr val="5A61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ФЗ № 273-ФЗ; профессиональный стандарт «Педагог» (воспитатель).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40080" y="6547104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Установочный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педсовет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августовские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совещания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                                                         </a:t>
            </a: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</a:t>
            </a:r>
            <a:r>
              <a:rPr lang="ru-RU" sz="1000" dirty="0" err="1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педпроект.рф</a:t>
            </a:r>
            <a:r>
              <a:rPr lang="ru-RU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881360" y="6547104"/>
            <a:ext cx="685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988</Words>
  <Application>Microsoft Office PowerPoint</Application>
  <PresentationFormat>Широкоэкранный</PresentationFormat>
  <Paragraphs>163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АНО «НОЦ ПЕДПРОЕКТОВ»; педпроект.рф</dc:creator>
  <cp:lastModifiedBy>АНО НОЦ ПЕДРОЕКТОВ</cp:lastModifiedBy>
  <cp:revision>2</cp:revision>
  <dcterms:created xsi:type="dcterms:W3CDTF">2026-07-28T07:53:27Z</dcterms:created>
  <dcterms:modified xsi:type="dcterms:W3CDTF">2026-07-28T07:56:14Z</dcterms:modified>
</cp:coreProperties>
</file>