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48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9230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371600"/>
            <a:ext cx="4206240" cy="4206240"/>
          </a:xfrm>
          <a:prstGeom prst="ellipse">
            <a:avLst/>
          </a:prstGeom>
          <a:solidFill>
            <a:srgbClr val="2E3C7E"/>
          </a:solidFill>
          <a:ln/>
        </p:spPr>
      </p:sp>
      <p:sp>
        <p:nvSpPr>
          <p:cNvPr id="3" name="Shape 1"/>
          <p:cNvSpPr/>
          <p:nvPr/>
        </p:nvSpPr>
        <p:spPr>
          <a:xfrm>
            <a:off x="10698480" y="4572000"/>
            <a:ext cx="3108960" cy="3108960"/>
          </a:xfrm>
          <a:prstGeom prst="ellipse">
            <a:avLst/>
          </a:prstGeom>
          <a:solidFill>
            <a:srgbClr val="2E3C7E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234440"/>
            <a:ext cx="10058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 ПЕДАГОГИЧЕСКИЙ СОВЕТ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77240" y="1828800"/>
            <a:ext cx="105156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Стратегические ориентиры</a:t>
            </a:r>
            <a:endParaRPr lang="en-US" sz="5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2026/27 учебного года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822960" y="379476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Обязательные тематики августовских совещаний 2026 года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4800600"/>
            <a:ext cx="10058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7D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Образовательная организация: </a:t>
            </a:r>
            <a:r>
              <a:rPr lang="en-US" sz="1500" dirty="0">
                <a:solidFill>
                  <a:srgbClr val="C7D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___________________________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5257800"/>
            <a:ext cx="10058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7D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Дата проведения: </a:t>
            </a:r>
            <a:r>
              <a:rPr lang="en-US" sz="1500" dirty="0">
                <a:solidFill>
                  <a:srgbClr val="C7D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«____» августа 2026 г.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Основание: письмо Минпросвещения России от 26.06.2026 № ИШ-1651/02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Кадровая политика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Подготовка кадров и психолого-педагогические классы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350008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240280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Кадровая политика: привлечение и закрепление молодых специалистов, наставничество, профессиональное развитие.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13232" y="328269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172968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Психолого-педагогические классы ориентируют обучающихся на педагогические профессии.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713232" y="4215384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105656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Указ Президента РФ от 20.07.2026 № 498: наставничество не менее года, звание «Ветеран труда» при стаже 25 лет.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13232" y="5148072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4" name="Text 12"/>
          <p:cNvSpPr/>
          <p:nvPr/>
        </p:nvSpPr>
        <p:spPr>
          <a:xfrm>
            <a:off x="1051560" y="5038344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Также по Указу № 498: удостоверение учителя, пересмотр учебной нагрузки, первоочередной приём детей учителей в детсады.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ШКОЛЫ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8" name="Text 16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Проанализировать кадровую потребность и систему наставничества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1" name="Text 19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Информировать педагогов о мерах поддержки (Указ № 498)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ФЗ № 273-ФЗ; профессиональный стандарт педагога; Указ Президента РФ от 20.07.2026 № 498.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приёмной кампании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 err="1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</a:t>
            </a: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приёмной кампании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45973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35000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Подведение итогов приёма в 1 и 10 классы и распределения выпускников 9 и 11 классов.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364845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53872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Учёт эксперимента по расширению доступности СПО в отдельных субъектах Российской Федерации.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13232" y="483717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72744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Выводы — основа планирования сети классов, профилей обучения и профориентации.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ШКОЛЫ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Проанализировать итоги приёма и распределение выпускников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Скорректировать сеть классов и профилей обучения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ФЗ № 273-ФЗ; порядок приёма (приказы Минпросвещения); документы об эксперименте по СПО.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10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Профориентация и право не сдавших ОГЭ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Профориентация 6–11 классов и право не сдавших ОГЭ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350008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240280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Единая модель профориентации — курс «Россия — мои горизонты» (6–11 классы, 34 часа в год).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13232" y="328269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172968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Всероссийские родительские собрания по профориентации: сентябрь и март.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713232" y="4215384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105656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сдавшие ОГЭ вправе бесплатно получить рабочую профессию (с 2026 г.) с подготовкой к пересдаче.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13232" y="5148072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4" name="Text 12"/>
          <p:cNvSpPr/>
          <p:nvPr/>
        </p:nvSpPr>
        <p:spPr>
          <a:xfrm>
            <a:off x="1051560" y="5038344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итогам — два документа: аттестат и документ о профобучении; финансирование из бюджетов регионов.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ШКОЛЫ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8" name="Text 16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Обеспечить реализацию курса «Россия — мои горизонты»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1" name="Text 19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Определить порядок для не сдавших ОГЭ и информировать семьи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ФЗ № 273-ФЗ (изменения 2025 г.); документы о курсе «Россия — мои горизонты».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10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Законодательные новеллы в СПО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«Профессионалитет» и демонстрационный экзамен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45973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35000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«Профессионалитет» — форма организации обучения в СПО с участием работодателей.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364845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53872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Демонстрационный экзамен — основная форма государственной итоговой аттестации в СПО с 01.09.2026.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13232" y="483717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72744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демонстрационного экзамена могут признаваться как независимая оценка квалификации.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ШКОЛЫ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Обновить содержание профориентации с учётом новелл СПО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Организовать взаимодействие с колледжами-партнёрами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ФЗ № 273-ФЗ (новеллы СПО, с 01.09.2026); федеральный проект «Профессионалитет».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188720" y="4297680"/>
            <a:ext cx="3931920" cy="3931920"/>
          </a:xfrm>
          <a:prstGeom prst="ellipse">
            <a:avLst/>
          </a:prstGeom>
          <a:solidFill>
            <a:srgbClr val="2E3C7E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09728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 педсовета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104241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05000"/>
              </a:lnSpc>
              <a:spcAft>
                <a:spcPts val="1400"/>
              </a:spcAft>
              <a:buSzPct val="100000"/>
              <a:buChar char="✓"/>
            </a:pPr>
            <a:r>
              <a:rPr lang="en-US" sz="2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Принять к сведению обязательные тематики и обсудить их в педагогическом коллективе.</a:t>
            </a:r>
            <a:endParaRPr lang="en-US" sz="2100" dirty="0"/>
          </a:p>
          <a:p>
            <a:pPr marL="342900" indent="-342900">
              <a:lnSpc>
                <a:spcPct val="105000"/>
              </a:lnSpc>
              <a:spcAft>
                <a:spcPts val="1400"/>
              </a:spcAft>
              <a:buSzPct val="100000"/>
              <a:buChar char="✓"/>
            </a:pPr>
            <a:r>
              <a:rPr lang="en-US" sz="2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Определить ответственных и сроки исполнения по каждому направлению.</a:t>
            </a:r>
            <a:endParaRPr lang="en-US" sz="2100" dirty="0"/>
          </a:p>
          <a:p>
            <a:pPr marL="342900" indent="-342900">
              <a:lnSpc>
                <a:spcPct val="105000"/>
              </a:lnSpc>
              <a:spcAft>
                <a:spcPts val="1400"/>
              </a:spcAft>
              <a:buSzPct val="100000"/>
              <a:buChar char="✓"/>
            </a:pPr>
            <a:r>
              <a:rPr lang="en-US" sz="2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Включить мероприятия в годовой план воспитательной и методической работы на 2026/27 учебный год.</a:t>
            </a:r>
            <a:endParaRPr lang="en-US" sz="2100" dirty="0"/>
          </a:p>
          <a:p>
            <a:pPr marL="342900" indent="-342900">
              <a:lnSpc>
                <a:spcPct val="105000"/>
              </a:lnSpc>
              <a:buSzPct val="100000"/>
              <a:buChar char="✓"/>
            </a:pPr>
            <a:r>
              <a:rPr lang="en-US" sz="2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 исполнения решения возложить на директора школы.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822960" y="580644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EB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Подробные материалы — в сценарии педсовета, методической памятке и проекте решения.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Зачем обсуждаем на педсовете школы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801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Обязательные тематики адресованы региональным августовским совещаниям. Мы рассматриваем их на внутреннем установочном педсовете, чтобы согласовать единые ориентиры работы школы.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960120" cy="960120"/>
          </a:xfrm>
          <a:prstGeom prst="ellipse">
            <a:avLst/>
          </a:prstGeom>
          <a:solidFill>
            <a:srgbClr val="E8F0FE"/>
          </a:solidFill>
          <a:ln w="19050">
            <a:solidFill>
              <a:srgbClr val="1E27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2194560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874520" y="2221992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Единое понимание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874520" y="2697480"/>
            <a:ext cx="9601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Каждый педагог видит стратегические цели и векторы развития образования на 2026/27 учебный год.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3566160"/>
            <a:ext cx="960120" cy="960120"/>
          </a:xfrm>
          <a:prstGeom prst="ellipse">
            <a:avLst/>
          </a:prstGeom>
          <a:solidFill>
            <a:srgbClr val="E8F0FE"/>
          </a:solidFill>
          <a:ln w="19050">
            <a:solidFill>
              <a:srgbClr val="1E276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3566160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1874520" y="3593592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Планирование действий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874520" y="4069080"/>
            <a:ext cx="9601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Соотносим федеральные приоритеты с практикой школы и определяем действия, ответственных и сроки.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40080" y="4937760"/>
            <a:ext cx="960120" cy="960120"/>
          </a:xfrm>
          <a:prstGeom prst="ellipse">
            <a:avLst/>
          </a:prstGeom>
          <a:solidFill>
            <a:srgbClr val="E8F0FE"/>
          </a:solidFill>
          <a:ln w="19050">
            <a:solidFill>
              <a:srgbClr val="1E276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4937760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874520" y="4965192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 и контроль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874520" y="5440680"/>
            <a:ext cx="9601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итогам принимаем решение педсовета и включаем мероприятия в годовой план работы школы.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Повестка: 10 обязательных тематик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371600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1600200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60020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1536192" y="1517904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ДОШКОЛЬНОЕ ОБРАЗОВАНИЕ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536192" y="1792224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Преемственность дошкольного и начального образования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9" name="Shape 7"/>
          <p:cNvSpPr/>
          <p:nvPr/>
        </p:nvSpPr>
        <p:spPr>
          <a:xfrm>
            <a:off x="822960" y="2715768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7157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536192" y="2633472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ЕДИНОЕ ПРОСТРАНСТВО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536192" y="2907792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Воспитывающая среда как компонент единого пространства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3602736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14" name="Shape 12"/>
          <p:cNvSpPr/>
          <p:nvPr/>
        </p:nvSpPr>
        <p:spPr>
          <a:xfrm>
            <a:off x="822960" y="3831336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383133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1536192" y="3749040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ПРОФИЛАКТИКА И ПОМОЩЬ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536192" y="402336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Ранняя профилактика и психолого-педагогическая помощь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" y="4718304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19" name="Shape 17"/>
          <p:cNvSpPr/>
          <p:nvPr/>
        </p:nvSpPr>
        <p:spPr>
          <a:xfrm>
            <a:off x="822960" y="4946904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494690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1536192" y="4864608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КАЧЕСТВО ОБРАЗОВАНИЯ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536192" y="5138928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Профильное обучение как ресурс повышения качества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40080" y="5833872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24" name="Shape 22"/>
          <p:cNvSpPr/>
          <p:nvPr/>
        </p:nvSpPr>
        <p:spPr>
          <a:xfrm>
            <a:off x="822960" y="6062472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25" name="Text 23"/>
          <p:cNvSpPr/>
          <p:nvPr/>
        </p:nvSpPr>
        <p:spPr>
          <a:xfrm>
            <a:off x="822960" y="606247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100" dirty="0"/>
          </a:p>
        </p:txBody>
      </p:sp>
      <p:sp>
        <p:nvSpPr>
          <p:cNvPr id="26" name="Text 24"/>
          <p:cNvSpPr/>
          <p:nvPr/>
        </p:nvSpPr>
        <p:spPr>
          <a:xfrm>
            <a:off x="1536192" y="5980176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ПАТРИОТИЧЕСКОЕ ВОСПИТАНИЕ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536192" y="6254496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Год единства народов России — 2026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309360" y="1371600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29" name="Shape 27"/>
          <p:cNvSpPr/>
          <p:nvPr/>
        </p:nvSpPr>
        <p:spPr>
          <a:xfrm>
            <a:off x="6492240" y="1600200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30" name="Text 28"/>
          <p:cNvSpPr/>
          <p:nvPr/>
        </p:nvSpPr>
        <p:spPr>
          <a:xfrm>
            <a:off x="6492240" y="160020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100" dirty="0"/>
          </a:p>
        </p:txBody>
      </p:sp>
      <p:sp>
        <p:nvSpPr>
          <p:cNvPr id="31" name="Text 29"/>
          <p:cNvSpPr/>
          <p:nvPr/>
        </p:nvSpPr>
        <p:spPr>
          <a:xfrm>
            <a:off x="7205472" y="1517904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УЧИТЕЛЕЙ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7205472" y="1792224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Совершенствование механизма защиты педагогов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6309360" y="2487168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34" name="Shape 32"/>
          <p:cNvSpPr/>
          <p:nvPr/>
        </p:nvSpPr>
        <p:spPr>
          <a:xfrm>
            <a:off x="6492240" y="2715768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35" name="Text 33"/>
          <p:cNvSpPr/>
          <p:nvPr/>
        </p:nvSpPr>
        <p:spPr>
          <a:xfrm>
            <a:off x="6492240" y="27157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100" dirty="0"/>
          </a:p>
        </p:txBody>
      </p:sp>
      <p:sp>
        <p:nvSpPr>
          <p:cNvPr id="36" name="Text 34"/>
          <p:cNvSpPr/>
          <p:nvPr/>
        </p:nvSpPr>
        <p:spPr>
          <a:xfrm>
            <a:off x="7205472" y="2633472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КАДРОВАЯ ПОЛИТИКА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7205472" y="2907792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Подготовка кадров и психолого-педагогические классы</a:t>
            </a:r>
            <a:endParaRPr lang="en-US" sz="1250" dirty="0"/>
          </a:p>
        </p:txBody>
      </p:sp>
      <p:sp>
        <p:nvSpPr>
          <p:cNvPr id="38" name="Shape 36"/>
          <p:cNvSpPr/>
          <p:nvPr/>
        </p:nvSpPr>
        <p:spPr>
          <a:xfrm>
            <a:off x="6309360" y="3602736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39" name="Shape 37"/>
          <p:cNvSpPr/>
          <p:nvPr/>
        </p:nvSpPr>
        <p:spPr>
          <a:xfrm>
            <a:off x="6492240" y="3831336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40" name="Text 38"/>
          <p:cNvSpPr/>
          <p:nvPr/>
        </p:nvSpPr>
        <p:spPr>
          <a:xfrm>
            <a:off x="6492240" y="383133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2100" dirty="0"/>
          </a:p>
        </p:txBody>
      </p:sp>
      <p:sp>
        <p:nvSpPr>
          <p:cNvPr id="41" name="Text 39"/>
          <p:cNvSpPr/>
          <p:nvPr/>
        </p:nvSpPr>
        <p:spPr>
          <a:xfrm>
            <a:off x="7205472" y="3749040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ПРИЁМНАЯ КАМПАНИЯ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7205472" y="402336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приёмной кампании</a:t>
            </a:r>
            <a:endParaRPr lang="en-US" sz="1250" dirty="0"/>
          </a:p>
        </p:txBody>
      </p:sp>
      <p:sp>
        <p:nvSpPr>
          <p:cNvPr id="43" name="Shape 41"/>
          <p:cNvSpPr/>
          <p:nvPr/>
        </p:nvSpPr>
        <p:spPr>
          <a:xfrm>
            <a:off x="6309360" y="4718304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44" name="Shape 42"/>
          <p:cNvSpPr/>
          <p:nvPr/>
        </p:nvSpPr>
        <p:spPr>
          <a:xfrm>
            <a:off x="6492240" y="4946904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45" name="Text 43"/>
          <p:cNvSpPr/>
          <p:nvPr/>
        </p:nvSpPr>
        <p:spPr>
          <a:xfrm>
            <a:off x="6492240" y="494690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2100" dirty="0"/>
          </a:p>
        </p:txBody>
      </p:sp>
      <p:sp>
        <p:nvSpPr>
          <p:cNvPr id="46" name="Text 44"/>
          <p:cNvSpPr/>
          <p:nvPr/>
        </p:nvSpPr>
        <p:spPr>
          <a:xfrm>
            <a:off x="7205472" y="4864608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ПРОФОРИЕНТАЦИЯ И ОГЭ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7205472" y="5138928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Профориентация 6–11 классов и право не сдавших ОГЭ</a:t>
            </a:r>
            <a:endParaRPr lang="en-US" sz="1250" dirty="0"/>
          </a:p>
        </p:txBody>
      </p:sp>
      <p:sp>
        <p:nvSpPr>
          <p:cNvPr id="48" name="Shape 46"/>
          <p:cNvSpPr/>
          <p:nvPr/>
        </p:nvSpPr>
        <p:spPr>
          <a:xfrm>
            <a:off x="6309360" y="5833872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49" name="Shape 47"/>
          <p:cNvSpPr/>
          <p:nvPr/>
        </p:nvSpPr>
        <p:spPr>
          <a:xfrm>
            <a:off x="6492240" y="6062472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50" name="Text 48"/>
          <p:cNvSpPr/>
          <p:nvPr/>
        </p:nvSpPr>
        <p:spPr>
          <a:xfrm>
            <a:off x="6492240" y="606247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2100" dirty="0"/>
          </a:p>
        </p:txBody>
      </p:sp>
      <p:sp>
        <p:nvSpPr>
          <p:cNvPr id="51" name="Text 49"/>
          <p:cNvSpPr/>
          <p:nvPr/>
        </p:nvSpPr>
        <p:spPr>
          <a:xfrm>
            <a:off x="7205472" y="5980176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НОВЕЛЛЫ В СПО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7205472" y="6254496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«Профессионалитет» и демонстрационный экзамен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Дошкольное образование · преемственность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Преемственность дошкольного и начального образования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45973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35000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год — Год дошкольного образования; План мероприятий утверждён Минпросвещения России.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364845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53872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школы приоритет — преемственность дошкольного и начального общего образования.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13232" y="483717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72744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Согласование планируемых образовательных результатов и единство подходов к адаптации первоклассников.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ШКОЛЫ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Согласовать результаты дошкольной подготовки с требованиями начальной школы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Включить мероприятия по преемственности в план работы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ФГОС дошкольного образования; ФГОС начального общего образования; План мероприятий Года.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 педсовет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10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Единое образовательное пространство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Воспитывающая среда как компонент единого пространства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45973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35000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Единое образовательное пространство: ФООП, единая рабочая программа воспитания, календарный план.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364845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53872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Воспитывающая среда — уклад школы: символика, церемонии с флагом, «Разговоры о важном», Движение Первых, музей.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13232" y="483717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72744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Воспитание — единый процесс в урочной, внеурочной деятельности и дополнительном образовании.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ШКОЛЫ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Провести анализ состояния воспитывающей среды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Реализовать единую программу воспитания и календарный план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ФЗ № 273-ФЗ; ФООП; федеральный календарный план воспитательной работы.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10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Профилактика и психолого-педагогическая помощь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Ранняя профилактика и психолого-педагогическая помощь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45973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35000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Усиление ранней профилактики и психолого-педагогической помощи участникам образовательных отношений.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364845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53872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Новые цифровые ресурсы: ГИС «Профилактика» и «Цифровой психолог» во ФГИС «Моя школа».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13232" y="483717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72744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Работа носит превентивный, поддерживающий характер и строится на межведомственном взаимодействии.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ШКОЛЫ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Подготовить специалистов к работе в ГИС «Профилактика» и «Цифровом психологе»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Актуализировать алгоритмы выявления и сопровождения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ФЗ № 273-ФЗ; ФЗ № 120-ФЗ; акты Минпросвещения России о новых цифровых ресурсах.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10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Качество общего образования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Профильное обучение как ресурс повышения качества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45973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35000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Профильное обучение (10–11 классы) повышает качество образования и осознанность выбора обучающихся.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364845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53872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Профили формируются под запрос рынка труда и вузов, во взаимосвязи с профориентацией.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13232" y="483717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72744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Результативность оценивается по итогам ГИА, олимпиад и показателям поступления.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ШКОЛЫ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Проанализировать результативность профилей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Скорректировать профили и индивидуальные учебные планы на 2026/27 год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ФЗ № 273-ФЗ; ФООП среднего общего образования; ФГОС СОО (ИУП, углублённые предметы).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10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Патриотическое воспитание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Год единства народов России — 2026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45973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35000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Указ Президента РФ от 25.12.2025 № 962: укрепление единства и дружбы народов, гражданской идентичности.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364845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53872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Новые памятные даты: 30 апреля — День коренных малочисленных народов; 8 сентября — День языков народов России.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13232" y="483717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72744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Реализация через «Разговоры о важном», школьный музей, Движение Первых, вовлечение семей.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ШКОЛЫ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Разработать школьный план мероприятий Года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Внести новые памятные даты в календарный план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Указ Президента РФ от 25.12.2025 № 962; федеральный календарный план воспитательной работы.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10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чести и достоинства педагогов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Совершенствование механизма защиты педагогов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350008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240280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Право на защиту чести и достоинства педагога закреплено статьёй 47 ФЗ № 273-ФЗ.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13232" y="328269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172968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школе действует комиссия по урегулированию споров между участниками образовательных отношений.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713232" y="4215384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105656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Приоритет — профилактика конфликтов и защита от давления, в том числе в цифровой среде.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13232" y="5148072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4" name="Text 12"/>
          <p:cNvSpPr/>
          <p:nvPr/>
        </p:nvSpPr>
        <p:spPr>
          <a:xfrm>
            <a:off x="1051560" y="5038344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Указ Президента РФ от 20.07.2026 № 498: особый статус учителя, защита жизни и здоровья, бесплатная юридическая помощь.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ШКОЛЫ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8" name="Text 16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Обеспечить работу комиссии по урегулированию споров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1" name="Text 19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Информировать педагогов о правах и гарантиях (Указ № 498)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ФЗ № 273-ФЗ, ст. 47; Указ Президента РФ от 20.07.2026 № 498.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10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1400</Words>
  <Application>Microsoft Office PowerPoint</Application>
  <PresentationFormat>Широкоэкранный</PresentationFormat>
  <Paragraphs>222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АНО «НОЦ ПЕДПРОЕКТОВ»; педпроект.рф</dc:creator>
  <cp:lastModifiedBy>АНО НОЦ ПЕДРОЕКТОВ</cp:lastModifiedBy>
  <cp:revision>2</cp:revision>
  <dcterms:created xsi:type="dcterms:W3CDTF">2026-07-23T07:32:54Z</dcterms:created>
  <dcterms:modified xsi:type="dcterms:W3CDTF">2026-07-23T08:54:06Z</dcterms:modified>
</cp:coreProperties>
</file>